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84" d="100"/>
          <a:sy n="84" d="100"/>
        </p:scale>
        <p:origin x="10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 </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7580927384076995E-2"/>
          <c:y val="0.17634259259259263"/>
          <c:w val="0.89019685039370078"/>
          <c:h val="0.72088764946048411"/>
        </c:manualLayout>
      </c:layout>
      <c:lineChart>
        <c:grouping val="standard"/>
        <c:varyColors val="0"/>
        <c:ser>
          <c:idx val="1"/>
          <c:order val="1"/>
          <c:spPr>
            <a:ln w="28575" cap="rnd">
              <a:solidFill>
                <a:schemeClr val="accent2"/>
              </a:solidFill>
              <a:round/>
            </a:ln>
            <a:effectLst/>
          </c:spPr>
          <c:marker>
            <c:symbol val="none"/>
          </c:marker>
          <c:val>
            <c:numRef>
              <c:f>Sheet1!$D$4:$G$4</c:f>
              <c:numCache>
                <c:formatCode>General</c:formatCode>
                <c:ptCount val="4"/>
                <c:pt idx="0">
                  <c:v>23</c:v>
                </c:pt>
                <c:pt idx="1">
                  <c:v>4</c:v>
                </c:pt>
                <c:pt idx="2">
                  <c:v>34</c:v>
                </c:pt>
                <c:pt idx="3">
                  <c:v>534</c:v>
                </c:pt>
              </c:numCache>
            </c:numRef>
          </c:val>
          <c:smooth val="0"/>
          <c:extLst>
            <c:ext xmlns:c16="http://schemas.microsoft.com/office/drawing/2014/chart" uri="{C3380CC4-5D6E-409C-BE32-E72D297353CC}">
              <c16:uniqueId val="{00000000-0BB8-4A20-8922-D46D90C37941}"/>
            </c:ext>
          </c:extLst>
        </c:ser>
        <c:dLbls>
          <c:showLegendKey val="0"/>
          <c:showVal val="0"/>
          <c:showCatName val="0"/>
          <c:showSerName val="0"/>
          <c:showPercent val="0"/>
          <c:showBubbleSize val="0"/>
        </c:dLbls>
        <c:smooth val="0"/>
        <c:axId val="655516879"/>
        <c:axId val="655516047"/>
        <c:extLst>
          <c:ext xmlns:c15="http://schemas.microsoft.com/office/drawing/2012/chart" uri="{02D57815-91ED-43cb-92C2-25804820EDAC}">
            <c15:filteredLineSeries>
              <c15:ser>
                <c:idx val="0"/>
                <c:order val="0"/>
                <c:spPr>
                  <a:ln w="28575" cap="rnd">
                    <a:solidFill>
                      <a:schemeClr val="accent1"/>
                    </a:solidFill>
                    <a:round/>
                  </a:ln>
                  <a:effectLst/>
                </c:spPr>
                <c:marker>
                  <c:symbol val="none"/>
                </c:marker>
                <c:val>
                  <c:numRef>
                    <c:extLst>
                      <c:ext uri="{02D57815-91ED-43cb-92C2-25804820EDAC}">
                        <c15:formulaRef>
                          <c15:sqref>Sheet1!$D$3:$G$3</c15:sqref>
                        </c15:formulaRef>
                      </c:ext>
                    </c:extLst>
                    <c:numCache>
                      <c:formatCode>General</c:formatCode>
                      <c:ptCount val="4"/>
                    </c:numCache>
                  </c:numRef>
                </c:val>
                <c:smooth val="0"/>
                <c:extLst>
                  <c:ext xmlns:c16="http://schemas.microsoft.com/office/drawing/2014/chart" uri="{C3380CC4-5D6E-409C-BE32-E72D297353CC}">
                    <c16:uniqueId val="{00000001-0BB8-4A20-8922-D46D90C37941}"/>
                  </c:ext>
                </c:extLst>
              </c15:ser>
            </c15:filteredLineSeries>
          </c:ext>
        </c:extLst>
      </c:lineChart>
      <c:catAx>
        <c:axId val="6555168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5516047"/>
        <c:crosses val="autoZero"/>
        <c:auto val="1"/>
        <c:lblAlgn val="ctr"/>
        <c:lblOffset val="100"/>
        <c:noMultiLvlLbl val="0"/>
      </c:catAx>
      <c:valAx>
        <c:axId val="655516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551687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AEF8AE2-33D1-4C83-808C-BE45C4099F32}"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44279-DF5D-45E9-A6C6-CE9BD0978709}" type="slidenum">
              <a:rPr lang="en-US" smtClean="0"/>
              <a:t>‹#›</a:t>
            </a:fld>
            <a:endParaRPr lang="en-US"/>
          </a:p>
        </p:txBody>
      </p:sp>
    </p:spTree>
    <p:extLst>
      <p:ext uri="{BB962C8B-B14F-4D97-AF65-F5344CB8AC3E}">
        <p14:creationId xmlns:p14="http://schemas.microsoft.com/office/powerpoint/2010/main" val="2407994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EF8AE2-33D1-4C83-808C-BE45C4099F32}"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44279-DF5D-45E9-A6C6-CE9BD0978709}" type="slidenum">
              <a:rPr lang="en-US" smtClean="0"/>
              <a:t>‹#›</a:t>
            </a:fld>
            <a:endParaRPr lang="en-US"/>
          </a:p>
        </p:txBody>
      </p:sp>
    </p:spTree>
    <p:extLst>
      <p:ext uri="{BB962C8B-B14F-4D97-AF65-F5344CB8AC3E}">
        <p14:creationId xmlns:p14="http://schemas.microsoft.com/office/powerpoint/2010/main" val="8630495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EF8AE2-33D1-4C83-808C-BE45C4099F32}"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44279-DF5D-45E9-A6C6-CE9BD0978709}" type="slidenum">
              <a:rPr lang="en-US" smtClean="0"/>
              <a:t>‹#›</a:t>
            </a:fld>
            <a:endParaRPr lang="en-US"/>
          </a:p>
        </p:txBody>
      </p:sp>
    </p:spTree>
    <p:extLst>
      <p:ext uri="{BB962C8B-B14F-4D97-AF65-F5344CB8AC3E}">
        <p14:creationId xmlns:p14="http://schemas.microsoft.com/office/powerpoint/2010/main" val="3111721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EF8AE2-33D1-4C83-808C-BE45C4099F32}"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44279-DF5D-45E9-A6C6-CE9BD0978709}" type="slidenum">
              <a:rPr lang="en-US" smtClean="0"/>
              <a:t>‹#›</a:t>
            </a:fld>
            <a:endParaRPr lang="en-US"/>
          </a:p>
        </p:txBody>
      </p:sp>
    </p:spTree>
    <p:extLst>
      <p:ext uri="{BB962C8B-B14F-4D97-AF65-F5344CB8AC3E}">
        <p14:creationId xmlns:p14="http://schemas.microsoft.com/office/powerpoint/2010/main" val="1412728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AEF8AE2-33D1-4C83-808C-BE45C4099F32}" type="datetimeFigureOut">
              <a:rPr lang="en-US" smtClean="0"/>
              <a:t>3/21/2023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44279-DF5D-45E9-A6C6-CE9BD0978709}" type="slidenum">
              <a:rPr lang="en-US" smtClean="0"/>
              <a:t>‹#›</a:t>
            </a:fld>
            <a:endParaRPr lang="en-US"/>
          </a:p>
        </p:txBody>
      </p:sp>
    </p:spTree>
    <p:extLst>
      <p:ext uri="{BB962C8B-B14F-4D97-AF65-F5344CB8AC3E}">
        <p14:creationId xmlns:p14="http://schemas.microsoft.com/office/powerpoint/2010/main" val="318639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AEF8AE2-33D1-4C83-808C-BE45C4099F32}" type="datetimeFigureOut">
              <a:rPr lang="en-US" smtClean="0"/>
              <a:t>3/21/2023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044279-DF5D-45E9-A6C6-CE9BD0978709}" type="slidenum">
              <a:rPr lang="en-US" smtClean="0"/>
              <a:t>‹#›</a:t>
            </a:fld>
            <a:endParaRPr lang="en-US"/>
          </a:p>
        </p:txBody>
      </p:sp>
    </p:spTree>
    <p:extLst>
      <p:ext uri="{BB962C8B-B14F-4D97-AF65-F5344CB8AC3E}">
        <p14:creationId xmlns:p14="http://schemas.microsoft.com/office/powerpoint/2010/main" val="29547996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AEF8AE2-33D1-4C83-808C-BE45C4099F32}" type="datetimeFigureOut">
              <a:rPr lang="en-US" smtClean="0"/>
              <a:t>3/21/2023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044279-DF5D-45E9-A6C6-CE9BD0978709}" type="slidenum">
              <a:rPr lang="en-US" smtClean="0"/>
              <a:t>‹#›</a:t>
            </a:fld>
            <a:endParaRPr lang="en-US"/>
          </a:p>
        </p:txBody>
      </p:sp>
    </p:spTree>
    <p:extLst>
      <p:ext uri="{BB962C8B-B14F-4D97-AF65-F5344CB8AC3E}">
        <p14:creationId xmlns:p14="http://schemas.microsoft.com/office/powerpoint/2010/main" val="18554946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AEF8AE2-33D1-4C83-808C-BE45C4099F32}" type="datetimeFigureOut">
              <a:rPr lang="en-US" smtClean="0"/>
              <a:t>3/21/2023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044279-DF5D-45E9-A6C6-CE9BD0978709}" type="slidenum">
              <a:rPr lang="en-US" smtClean="0"/>
              <a:t>‹#›</a:t>
            </a:fld>
            <a:endParaRPr lang="en-US"/>
          </a:p>
        </p:txBody>
      </p:sp>
    </p:spTree>
    <p:extLst>
      <p:ext uri="{BB962C8B-B14F-4D97-AF65-F5344CB8AC3E}">
        <p14:creationId xmlns:p14="http://schemas.microsoft.com/office/powerpoint/2010/main" val="2405408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EF8AE2-33D1-4C83-808C-BE45C4099F32}" type="datetimeFigureOut">
              <a:rPr lang="en-US" smtClean="0"/>
              <a:t>3/21/2023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044279-DF5D-45E9-A6C6-CE9BD0978709}" type="slidenum">
              <a:rPr lang="en-US" smtClean="0"/>
              <a:t>‹#›</a:t>
            </a:fld>
            <a:endParaRPr lang="en-US"/>
          </a:p>
        </p:txBody>
      </p:sp>
    </p:spTree>
    <p:extLst>
      <p:ext uri="{BB962C8B-B14F-4D97-AF65-F5344CB8AC3E}">
        <p14:creationId xmlns:p14="http://schemas.microsoft.com/office/powerpoint/2010/main" val="3680594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AEF8AE2-33D1-4C83-808C-BE45C4099F32}" type="datetimeFigureOut">
              <a:rPr lang="en-US" smtClean="0"/>
              <a:t>3/21/2023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044279-DF5D-45E9-A6C6-CE9BD0978709}" type="slidenum">
              <a:rPr lang="en-US" smtClean="0"/>
              <a:t>‹#›</a:t>
            </a:fld>
            <a:endParaRPr lang="en-US"/>
          </a:p>
        </p:txBody>
      </p:sp>
    </p:spTree>
    <p:extLst>
      <p:ext uri="{BB962C8B-B14F-4D97-AF65-F5344CB8AC3E}">
        <p14:creationId xmlns:p14="http://schemas.microsoft.com/office/powerpoint/2010/main" val="3166976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AEF8AE2-33D1-4C83-808C-BE45C4099F32}" type="datetimeFigureOut">
              <a:rPr lang="en-US" smtClean="0"/>
              <a:t>3/21/2023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044279-DF5D-45E9-A6C6-CE9BD0978709}" type="slidenum">
              <a:rPr lang="en-US" smtClean="0"/>
              <a:t>‹#›</a:t>
            </a:fld>
            <a:endParaRPr lang="en-US"/>
          </a:p>
        </p:txBody>
      </p:sp>
    </p:spTree>
    <p:extLst>
      <p:ext uri="{BB962C8B-B14F-4D97-AF65-F5344CB8AC3E}">
        <p14:creationId xmlns:p14="http://schemas.microsoft.com/office/powerpoint/2010/main" val="18131020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EF8AE2-33D1-4C83-808C-BE45C4099F32}" type="datetimeFigureOut">
              <a:rPr lang="en-US" smtClean="0"/>
              <a:t>3/21/2023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044279-DF5D-45E9-A6C6-CE9BD0978709}" type="slidenum">
              <a:rPr lang="en-US" smtClean="0"/>
              <a:t>‹#›</a:t>
            </a:fld>
            <a:endParaRPr lang="en-US"/>
          </a:p>
        </p:txBody>
      </p:sp>
    </p:spTree>
    <p:extLst>
      <p:ext uri="{BB962C8B-B14F-4D97-AF65-F5344CB8AC3E}">
        <p14:creationId xmlns:p14="http://schemas.microsoft.com/office/powerpoint/2010/main" val="33615896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esetze-im-internet.de/juschg/BJNR273000002.html"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25.jpg"/><Relationship Id="rId5" Type="http://schemas.openxmlformats.org/officeDocument/2006/relationships/image" Target="../media/image24.jpeg"/><Relationship Id="rId4" Type="http://schemas.openxmlformats.org/officeDocument/2006/relationships/image" Target="../media/image23.png"/><Relationship Id="rId9"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chart" Target="../charts/chart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3.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jpg"/><Relationship Id="rId7" Type="http://schemas.openxmlformats.org/officeDocument/2006/relationships/image" Target="../media/image36.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3.jpe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8.jpeg"/><Relationship Id="rId7" Type="http://schemas.openxmlformats.org/officeDocument/2006/relationships/image" Target="../media/image36.jpe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3.jpeg"/><Relationship Id="rId4" Type="http://schemas.openxmlformats.org/officeDocument/2006/relationships/image" Target="../media/image32.pn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482" y="1203202"/>
            <a:ext cx="1285875" cy="3571875"/>
          </a:xfrm>
          <a:prstGeom prst="rect">
            <a:avLst/>
          </a:prstGeom>
        </p:spPr>
      </p:pic>
      <p:cxnSp>
        <p:nvCxnSpPr>
          <p:cNvPr id="6" name="Straight Connector 5"/>
          <p:cNvCxnSpPr/>
          <p:nvPr/>
        </p:nvCxnSpPr>
        <p:spPr>
          <a:xfrm>
            <a:off x="951978" y="0"/>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964504"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24823" y="833870"/>
            <a:ext cx="674224" cy="369332"/>
          </a:xfrm>
          <a:prstGeom prst="rect">
            <a:avLst/>
          </a:prstGeom>
          <a:noFill/>
        </p:spPr>
        <p:txBody>
          <a:bodyPr wrap="none" rtlCol="0">
            <a:spAutoFit/>
          </a:bodyPr>
          <a:lstStyle/>
          <a:p>
            <a:r>
              <a:rPr lang="en-US" dirty="0" smtClean="0"/>
              <a:t>CVPA</a:t>
            </a:r>
            <a:endParaRPr lang="en-US" dirty="0"/>
          </a:p>
        </p:txBody>
      </p:sp>
      <p:sp>
        <p:nvSpPr>
          <p:cNvPr id="9" name="Rectangle 8"/>
          <p:cNvSpPr/>
          <p:nvPr/>
        </p:nvSpPr>
        <p:spPr>
          <a:xfrm>
            <a:off x="24823" y="526093"/>
            <a:ext cx="822661" cy="307777"/>
          </a:xfrm>
          <a:prstGeom prst="rect">
            <a:avLst/>
          </a:prstGeom>
        </p:spPr>
        <p:txBody>
          <a:bodyPr wrap="none">
            <a:spAutoFit/>
          </a:bodyPr>
          <a:lstStyle/>
          <a:p>
            <a:pPr algn="ctr"/>
            <a:r>
              <a:rPr lang="en-US" sz="1400" i="0" dirty="0" err="1" smtClean="0">
                <a:solidFill>
                  <a:srgbClr val="000000"/>
                </a:solidFill>
                <a:effectLst/>
                <a:latin typeface="Arial" panose="020B0604020202020204" pitchFamily="34" charset="0"/>
              </a:rPr>
              <a:t>JuSchG</a:t>
            </a:r>
            <a:endParaRPr lang="en-US" sz="1400" i="0" dirty="0">
              <a:solidFill>
                <a:srgbClr val="000000"/>
              </a:solidFill>
              <a:effectLst/>
              <a:latin typeface="Arial" panose="020B0604020202020204" pitchFamily="34" charset="0"/>
            </a:endParaRPr>
          </a:p>
        </p:txBody>
      </p:sp>
      <p:sp>
        <p:nvSpPr>
          <p:cNvPr id="10" name="TextBox 9"/>
          <p:cNvSpPr txBox="1"/>
          <p:nvPr/>
        </p:nvSpPr>
        <p:spPr>
          <a:xfrm>
            <a:off x="4559474" y="1081870"/>
            <a:ext cx="2479653" cy="646331"/>
          </a:xfrm>
          <a:prstGeom prst="rect">
            <a:avLst/>
          </a:prstGeom>
          <a:noFill/>
        </p:spPr>
        <p:txBody>
          <a:bodyPr wrap="none" rtlCol="0">
            <a:spAutoFit/>
          </a:bodyPr>
          <a:lstStyle/>
          <a:p>
            <a:r>
              <a:rPr lang="en-US" dirty="0" smtClean="0"/>
              <a:t>§123 </a:t>
            </a:r>
            <a:r>
              <a:rPr lang="en-US" dirty="0" err="1" smtClean="0"/>
              <a:t>Hausfriedensbruch</a:t>
            </a:r>
            <a:endParaRPr lang="en-US" dirty="0" smtClean="0"/>
          </a:p>
          <a:p>
            <a:endParaRPr lang="en-US" dirty="0"/>
          </a:p>
        </p:txBody>
      </p:sp>
      <p:sp>
        <p:nvSpPr>
          <p:cNvPr id="11" name="Rectangle 10"/>
          <p:cNvSpPr/>
          <p:nvPr/>
        </p:nvSpPr>
        <p:spPr>
          <a:xfrm>
            <a:off x="4154335" y="1695787"/>
            <a:ext cx="7327727" cy="4247317"/>
          </a:xfrm>
          <a:prstGeom prst="rect">
            <a:avLst/>
          </a:prstGeom>
        </p:spPr>
        <p:txBody>
          <a:bodyPr wrap="square">
            <a:spAutoFit/>
          </a:bodyPr>
          <a:lstStyle/>
          <a:p>
            <a:r>
              <a:rPr lang="en-US" dirty="0" smtClean="0">
                <a:hlinkClick r:id="rId3"/>
              </a:rPr>
              <a:t>https://www.gesetze-im-internet.de/juschg/BJNR273000002.html</a:t>
            </a:r>
            <a:endParaRPr lang="en-US" dirty="0" smtClean="0"/>
          </a:p>
          <a:p>
            <a:endParaRPr lang="en-US" dirty="0" smtClean="0"/>
          </a:p>
          <a:p>
            <a:r>
              <a:rPr lang="en-US" dirty="0" smtClean="0"/>
              <a:t>1D8723 Consent </a:t>
            </a:r>
            <a:r>
              <a:rPr lang="en-US" dirty="0" err="1" smtClean="0"/>
              <a:t>nonPoliceTRX</a:t>
            </a:r>
            <a:r>
              <a:rPr lang="en-US" dirty="0" smtClean="0"/>
              <a:t> (18) (25-30) Marriage</a:t>
            </a:r>
          </a:p>
          <a:p>
            <a:r>
              <a:rPr lang="en-US" dirty="0"/>
              <a:t>	</a:t>
            </a:r>
            <a:r>
              <a:rPr lang="en-US" strike="sngStrike" dirty="0" smtClean="0"/>
              <a:t>0.01 at 18 can do what you want </a:t>
            </a:r>
            <a:r>
              <a:rPr lang="en-US" strike="sngStrike" dirty="0" err="1" smtClean="0"/>
              <a:t>visa:phil</a:t>
            </a:r>
            <a:endParaRPr lang="en-US" strike="sngStrike" dirty="0" smtClean="0"/>
          </a:p>
          <a:p>
            <a:r>
              <a:rPr lang="en-US" strike="sngStrike" dirty="0" smtClean="0"/>
              <a:t>You should get married (0.1 mother) at 30 after the</a:t>
            </a:r>
          </a:p>
          <a:p>
            <a:r>
              <a:rPr lang="en-US" strike="sngStrike" dirty="0" err="1" smtClean="0"/>
              <a:t>Univsity</a:t>
            </a:r>
            <a:r>
              <a:rPr lang="en-US" strike="sngStrike" dirty="0" smtClean="0"/>
              <a:t> and Work Expertise</a:t>
            </a:r>
            <a:r>
              <a:rPr lang="en-US" dirty="0" smtClean="0"/>
              <a:t>.</a:t>
            </a:r>
          </a:p>
          <a:p>
            <a:endParaRPr lang="en-US" dirty="0" smtClean="0"/>
          </a:p>
          <a:p>
            <a:r>
              <a:rPr lang="en-US" dirty="0"/>
              <a:t>	</a:t>
            </a:r>
            <a:r>
              <a:rPr lang="en-US" dirty="0" smtClean="0"/>
              <a:t>- 18 1997 </a:t>
            </a:r>
            <a:r>
              <a:rPr lang="en-US" dirty="0" err="1" smtClean="0"/>
              <a:t>MAINSTREET.nonPoliceSexAbuse.nonPolcieNSA</a:t>
            </a:r>
            <a:endParaRPr lang="en-US" dirty="0" smtClean="0"/>
          </a:p>
          <a:p>
            <a:r>
              <a:rPr lang="en-US" dirty="0"/>
              <a:t>	</a:t>
            </a:r>
            <a:r>
              <a:rPr lang="en-US" dirty="0" smtClean="0"/>
              <a:t>- 20 2000 WAR</a:t>
            </a:r>
          </a:p>
          <a:p>
            <a:r>
              <a:rPr lang="en-US" dirty="0"/>
              <a:t>	</a:t>
            </a:r>
            <a:r>
              <a:rPr lang="en-US" dirty="0" smtClean="0"/>
              <a:t>- 24-40 </a:t>
            </a:r>
            <a:r>
              <a:rPr lang="en-US" dirty="0" err="1" smtClean="0"/>
              <a:t>ATOMCLOCK.nonPoliceNSA</a:t>
            </a:r>
            <a:endParaRPr lang="en-US" dirty="0" smtClean="0"/>
          </a:p>
          <a:p>
            <a:r>
              <a:rPr lang="en-US" dirty="0" smtClean="0"/>
              <a:t>	     0.0000001 </a:t>
            </a:r>
            <a:r>
              <a:rPr lang="en-US" dirty="0" err="1" smtClean="0"/>
              <a:t>nonPoliceSexAbuse</a:t>
            </a:r>
            <a:r>
              <a:rPr lang="en-US" dirty="0" smtClean="0"/>
              <a:t> PREA,§187 18,36</a:t>
            </a:r>
          </a:p>
          <a:p>
            <a:r>
              <a:rPr lang="en-US" dirty="0" smtClean="0"/>
              <a:t>Other:0.000000001</a:t>
            </a:r>
          </a:p>
          <a:p>
            <a:r>
              <a:rPr lang="en-US" dirty="0"/>
              <a:t>	</a:t>
            </a:r>
            <a:r>
              <a:rPr lang="en-US" dirty="0" err="1" smtClean="0"/>
              <a:t>nonPoliceChart.avg</a:t>
            </a:r>
            <a:endParaRPr lang="en-US" dirty="0" smtClean="0"/>
          </a:p>
          <a:p>
            <a:r>
              <a:rPr lang="en-US" dirty="0"/>
              <a:t>	</a:t>
            </a:r>
            <a:r>
              <a:rPr lang="en-US" dirty="0" smtClean="0"/>
              <a:t>[		] – 1x (12/y) </a:t>
            </a:r>
            <a:r>
              <a:rPr lang="en-US" dirty="0" err="1" smtClean="0"/>
              <a:t>nonPoliceOverlays</a:t>
            </a:r>
            <a:endParaRPr lang="en-US" dirty="0" smtClean="0"/>
          </a:p>
          <a:p>
            <a:r>
              <a:rPr lang="en-US" dirty="0"/>
              <a:t>	</a:t>
            </a:r>
            <a:r>
              <a:rPr lang="en-US" dirty="0" smtClean="0"/>
              <a:t>		  </a:t>
            </a:r>
            <a:endParaRPr lang="en-US" dirty="0"/>
          </a:p>
        </p:txBody>
      </p:sp>
    </p:spTree>
    <p:extLst>
      <p:ext uri="{BB962C8B-B14F-4D97-AF65-F5344CB8AC3E}">
        <p14:creationId xmlns:p14="http://schemas.microsoft.com/office/powerpoint/2010/main" val="4081844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033" y="1340284"/>
            <a:ext cx="1285875" cy="3571875"/>
          </a:xfrm>
          <a:prstGeom prst="rect">
            <a:avLst/>
          </a:prstGeom>
        </p:spPr>
      </p:pic>
      <p:cxnSp>
        <p:nvCxnSpPr>
          <p:cNvPr id="6" name="Straight Connector 5"/>
          <p:cNvCxnSpPr/>
          <p:nvPr/>
        </p:nvCxnSpPr>
        <p:spPr>
          <a:xfrm>
            <a:off x="951978" y="0"/>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964504"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145140" y="526093"/>
            <a:ext cx="674224" cy="369332"/>
          </a:xfrm>
          <a:prstGeom prst="rect">
            <a:avLst/>
          </a:prstGeom>
          <a:noFill/>
        </p:spPr>
        <p:txBody>
          <a:bodyPr wrap="none" rtlCol="0">
            <a:spAutoFit/>
          </a:bodyPr>
          <a:lstStyle/>
          <a:p>
            <a:r>
              <a:rPr lang="en-US" dirty="0" smtClean="0"/>
              <a:t>CVPA</a:t>
            </a:r>
            <a:endParaRPr lang="en-US" dirty="0"/>
          </a:p>
        </p:txBody>
      </p:sp>
      <p:cxnSp>
        <p:nvCxnSpPr>
          <p:cNvPr id="9" name="Straight Connector 8"/>
          <p:cNvCxnSpPr/>
          <p:nvPr/>
        </p:nvCxnSpPr>
        <p:spPr>
          <a:xfrm>
            <a:off x="964504" y="526093"/>
            <a:ext cx="11227496"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7553" y="895425"/>
            <a:ext cx="1752600" cy="2609850"/>
          </a:xfrm>
          <a:prstGeom prst="rect">
            <a:avLst/>
          </a:prstGeom>
        </p:spPr>
      </p:pic>
      <p:cxnSp>
        <p:nvCxnSpPr>
          <p:cNvPr id="5" name="Straight Connector 4"/>
          <p:cNvCxnSpPr/>
          <p:nvPr/>
        </p:nvCxnSpPr>
        <p:spPr>
          <a:xfrm>
            <a:off x="3916993" y="895425"/>
            <a:ext cx="2922218" cy="2674493"/>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951945" y="1615858"/>
            <a:ext cx="4697260" cy="419621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091814" y="4459266"/>
            <a:ext cx="876822" cy="6012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Home</a:t>
            </a:r>
            <a:endParaRPr lang="en-US" dirty="0"/>
          </a:p>
        </p:txBody>
      </p:sp>
      <p:sp>
        <p:nvSpPr>
          <p:cNvPr id="14" name="Rectangle 13"/>
          <p:cNvSpPr/>
          <p:nvPr/>
        </p:nvSpPr>
        <p:spPr>
          <a:xfrm>
            <a:off x="8091814" y="2564506"/>
            <a:ext cx="876822" cy="6012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Friend</a:t>
            </a:r>
            <a:endParaRPr lang="en-US" dirty="0"/>
          </a:p>
        </p:txBody>
      </p:sp>
      <p:sp>
        <p:nvSpPr>
          <p:cNvPr id="15" name="Rectangle 14"/>
          <p:cNvSpPr/>
          <p:nvPr/>
        </p:nvSpPr>
        <p:spPr>
          <a:xfrm>
            <a:off x="10309248" y="3269293"/>
            <a:ext cx="876822" cy="6012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Car store</a:t>
            </a:r>
            <a:endParaRPr lang="en-US" dirty="0"/>
          </a:p>
        </p:txBody>
      </p:sp>
      <p:sp>
        <p:nvSpPr>
          <p:cNvPr id="16" name="Rectangle 15"/>
          <p:cNvSpPr/>
          <p:nvPr/>
        </p:nvSpPr>
        <p:spPr>
          <a:xfrm>
            <a:off x="6951945" y="622971"/>
            <a:ext cx="4697260" cy="391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POLIZEI</a:t>
            </a:r>
            <a:endParaRPr lang="en-US" dirty="0"/>
          </a:p>
        </p:txBody>
      </p:sp>
      <p:sp>
        <p:nvSpPr>
          <p:cNvPr id="17" name="Rectangle 16"/>
          <p:cNvSpPr/>
          <p:nvPr/>
        </p:nvSpPr>
        <p:spPr>
          <a:xfrm>
            <a:off x="8091813" y="2246810"/>
            <a:ext cx="1528175" cy="18323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MILITARY</a:t>
            </a:r>
            <a:endParaRPr lang="en-US" dirty="0"/>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968636" y="4822520"/>
            <a:ext cx="230682" cy="640784"/>
          </a:xfrm>
          <a:prstGeom prst="rect">
            <a:avLst/>
          </a:prstGeom>
        </p:spPr>
      </p:pic>
      <p:sp>
        <p:nvSpPr>
          <p:cNvPr id="19" name="TextBox 18"/>
          <p:cNvSpPr txBox="1"/>
          <p:nvPr/>
        </p:nvSpPr>
        <p:spPr>
          <a:xfrm>
            <a:off x="9300575" y="4862054"/>
            <a:ext cx="484428" cy="369332"/>
          </a:xfrm>
          <a:prstGeom prst="rect">
            <a:avLst/>
          </a:prstGeom>
          <a:noFill/>
        </p:spPr>
        <p:txBody>
          <a:bodyPr wrap="none" rtlCol="0">
            <a:spAutoFit/>
          </a:bodyPr>
          <a:lstStyle/>
          <a:p>
            <a:r>
              <a:rPr lang="en-US" strike="sngStrike" dirty="0" smtClean="0"/>
              <a:t>me</a:t>
            </a:r>
            <a:endParaRPr lang="en-US" strike="sngStrike" dirty="0"/>
          </a:p>
        </p:txBody>
      </p:sp>
    </p:spTree>
    <p:extLst>
      <p:ext uri="{BB962C8B-B14F-4D97-AF65-F5344CB8AC3E}">
        <p14:creationId xmlns:p14="http://schemas.microsoft.com/office/powerpoint/2010/main" val="972643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1673" y="1290035"/>
            <a:ext cx="1285875" cy="3571875"/>
          </a:xfrm>
          <a:prstGeom prst="rect">
            <a:avLst/>
          </a:prstGeom>
        </p:spPr>
      </p:pic>
      <p:cxnSp>
        <p:nvCxnSpPr>
          <p:cNvPr id="6" name="Straight Connector 5"/>
          <p:cNvCxnSpPr/>
          <p:nvPr/>
        </p:nvCxnSpPr>
        <p:spPr>
          <a:xfrm>
            <a:off x="951978" y="0"/>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964504"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145140" y="526093"/>
            <a:ext cx="674224" cy="369332"/>
          </a:xfrm>
          <a:prstGeom prst="rect">
            <a:avLst/>
          </a:prstGeom>
          <a:noFill/>
        </p:spPr>
        <p:txBody>
          <a:bodyPr wrap="none" rtlCol="0">
            <a:spAutoFit/>
          </a:bodyPr>
          <a:lstStyle/>
          <a:p>
            <a:r>
              <a:rPr lang="en-US" dirty="0" smtClean="0"/>
              <a:t>CVPA</a:t>
            </a:r>
            <a:endParaRPr lang="en-US" dirty="0"/>
          </a:p>
        </p:txBody>
      </p:sp>
      <p:cxnSp>
        <p:nvCxnSpPr>
          <p:cNvPr id="9" name="Straight Connector 8"/>
          <p:cNvCxnSpPr/>
          <p:nvPr/>
        </p:nvCxnSpPr>
        <p:spPr>
          <a:xfrm>
            <a:off x="964504" y="526093"/>
            <a:ext cx="11227496"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8608" y="1341577"/>
            <a:ext cx="1752600" cy="2609850"/>
          </a:xfrm>
          <a:prstGeom prst="rect">
            <a:avLst/>
          </a:prstGeom>
        </p:spPr>
      </p:pic>
      <p:cxnSp>
        <p:nvCxnSpPr>
          <p:cNvPr id="5" name="Straight Connector 4"/>
          <p:cNvCxnSpPr/>
          <p:nvPr/>
        </p:nvCxnSpPr>
        <p:spPr>
          <a:xfrm>
            <a:off x="3537138" y="1052187"/>
            <a:ext cx="2321132" cy="2376813"/>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4"/>
          <a:stretch>
            <a:fillRect/>
          </a:stretch>
        </p:blipFill>
        <p:spPr>
          <a:xfrm>
            <a:off x="9331715" y="2753357"/>
            <a:ext cx="1934851" cy="1877380"/>
          </a:xfrm>
          <a:prstGeom prst="rect">
            <a:avLst/>
          </a:prstGeom>
        </p:spPr>
      </p:pic>
      <p:pic>
        <p:nvPicPr>
          <p:cNvPr id="20" name="Picture 19"/>
          <p:cNvPicPr>
            <a:picLocks noChangeAspect="1"/>
          </p:cNvPicPr>
          <p:nvPr/>
        </p:nvPicPr>
        <p:blipFill>
          <a:blip r:embed="rId4"/>
          <a:stretch>
            <a:fillRect/>
          </a:stretch>
        </p:blipFill>
        <p:spPr>
          <a:xfrm>
            <a:off x="6739330" y="2593506"/>
            <a:ext cx="1934851" cy="1877380"/>
          </a:xfrm>
          <a:prstGeom prst="rect">
            <a:avLst/>
          </a:prstGeom>
        </p:spPr>
      </p:pic>
      <p:sp>
        <p:nvSpPr>
          <p:cNvPr id="21" name="Rectangle 20"/>
          <p:cNvSpPr/>
          <p:nvPr/>
        </p:nvSpPr>
        <p:spPr>
          <a:xfrm>
            <a:off x="6494325" y="1464288"/>
            <a:ext cx="4697260" cy="391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POLIZEI</a:t>
            </a:r>
            <a:endParaRPr lang="en-US" dirty="0"/>
          </a:p>
        </p:txBody>
      </p:sp>
      <p:pic>
        <p:nvPicPr>
          <p:cNvPr id="22" name="Picture 21"/>
          <p:cNvPicPr>
            <a:picLocks noChangeAspect="1"/>
          </p:cNvPicPr>
          <p:nvPr/>
        </p:nvPicPr>
        <p:blipFill>
          <a:blip r:embed="rId4"/>
          <a:stretch>
            <a:fillRect/>
          </a:stretch>
        </p:blipFill>
        <p:spPr>
          <a:xfrm>
            <a:off x="9331715" y="4975525"/>
            <a:ext cx="1934851" cy="1877380"/>
          </a:xfrm>
          <a:prstGeom prst="rect">
            <a:avLst/>
          </a:prstGeom>
        </p:spPr>
      </p:pic>
      <p:sp>
        <p:nvSpPr>
          <p:cNvPr id="10" name="Right Arrow 9"/>
          <p:cNvSpPr/>
          <p:nvPr/>
        </p:nvSpPr>
        <p:spPr>
          <a:xfrm rot="16200000">
            <a:off x="8058269" y="1957546"/>
            <a:ext cx="582553" cy="4102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494325" y="737423"/>
            <a:ext cx="4697260" cy="391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BUNDESTAG</a:t>
            </a:r>
            <a:endParaRPr lang="en-US" dirty="0"/>
          </a:p>
        </p:txBody>
      </p:sp>
      <p:sp>
        <p:nvSpPr>
          <p:cNvPr id="24" name="Right Arrow 23"/>
          <p:cNvSpPr/>
          <p:nvPr/>
        </p:nvSpPr>
        <p:spPr>
          <a:xfrm rot="16200000">
            <a:off x="8191872" y="1047396"/>
            <a:ext cx="315348" cy="4102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640539" y="4159889"/>
            <a:ext cx="3303277" cy="2031325"/>
          </a:xfrm>
          <a:prstGeom prst="rect">
            <a:avLst/>
          </a:prstGeom>
          <a:noFill/>
        </p:spPr>
        <p:txBody>
          <a:bodyPr wrap="none" rtlCol="0">
            <a:spAutoFit/>
          </a:bodyPr>
          <a:lstStyle/>
          <a:p>
            <a:r>
              <a:rPr lang="en-US" dirty="0" smtClean="0"/>
              <a:t>If you draw a picture of your</a:t>
            </a:r>
          </a:p>
          <a:p>
            <a:r>
              <a:rPr lang="en-US" dirty="0" smtClean="0"/>
              <a:t>Home and City with </a:t>
            </a:r>
            <a:r>
              <a:rPr lang="en-US" dirty="0" smtClean="0">
                <a:effectLst>
                  <a:outerShdw blurRad="38100" dist="38100" dir="2700000" algn="tl">
                    <a:srgbClr val="000000">
                      <a:alpha val="43137"/>
                    </a:srgbClr>
                  </a:outerShdw>
                </a:effectLst>
              </a:rPr>
              <a:t>Logical</a:t>
            </a:r>
          </a:p>
          <a:p>
            <a:r>
              <a:rPr lang="en-US" dirty="0" smtClean="0"/>
              <a:t>Sending to the </a:t>
            </a:r>
            <a:r>
              <a:rPr lang="en-US" dirty="0" err="1" smtClean="0"/>
              <a:t>Polizei</a:t>
            </a:r>
            <a:r>
              <a:rPr lang="en-US" dirty="0" smtClean="0"/>
              <a:t> then it is a</a:t>
            </a:r>
          </a:p>
          <a:p>
            <a:r>
              <a:rPr lang="en-US" strike="sngStrike" dirty="0" smtClean="0">
                <a:effectLst>
                  <a:outerShdw blurRad="38100" dist="38100" dir="2700000" algn="tl">
                    <a:srgbClr val="000000">
                      <a:alpha val="43137"/>
                    </a:srgbClr>
                  </a:outerShdw>
                </a:effectLst>
              </a:rPr>
              <a:t>Mona Lisa!</a:t>
            </a:r>
          </a:p>
          <a:p>
            <a:r>
              <a:rPr lang="en-US" dirty="0" smtClean="0"/>
              <a:t>A secret document known by </a:t>
            </a:r>
          </a:p>
          <a:p>
            <a:r>
              <a:rPr lang="en-US" dirty="0" smtClean="0"/>
              <a:t>The Police in each town you send</a:t>
            </a:r>
          </a:p>
          <a:p>
            <a:r>
              <a:rPr lang="en-US" dirty="0" smtClean="0"/>
              <a:t>Or the Military in Heidelberg</a:t>
            </a:r>
            <a:endParaRPr lang="en-US" dirty="0"/>
          </a:p>
        </p:txBody>
      </p:sp>
      <p:sp>
        <p:nvSpPr>
          <p:cNvPr id="26" name="Rectangle 25"/>
          <p:cNvSpPr/>
          <p:nvPr/>
        </p:nvSpPr>
        <p:spPr>
          <a:xfrm>
            <a:off x="3640539" y="710759"/>
            <a:ext cx="2696227" cy="5058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FRANCE(GOVERNMENT)</a:t>
            </a:r>
          </a:p>
          <a:p>
            <a:pPr algn="ctr"/>
            <a:r>
              <a:rPr lang="en-US" dirty="0" smtClean="0"/>
              <a:t>MUSEIUM</a:t>
            </a:r>
            <a:endParaRPr lang="en-US" dirty="0"/>
          </a:p>
        </p:txBody>
      </p:sp>
      <p:sp>
        <p:nvSpPr>
          <p:cNvPr id="27" name="Right Arrow 26"/>
          <p:cNvSpPr/>
          <p:nvPr/>
        </p:nvSpPr>
        <p:spPr>
          <a:xfrm rot="16200000">
            <a:off x="9601058" y="2075754"/>
            <a:ext cx="582553" cy="4102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rot="16200000">
            <a:off x="9533688" y="4540662"/>
            <a:ext cx="582553" cy="4102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rot="16792572">
            <a:off x="7232454" y="3406139"/>
            <a:ext cx="1199358"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rot="16792572">
            <a:off x="9825918" y="3542317"/>
            <a:ext cx="1199358"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rot="16792572">
            <a:off x="9887107" y="5700792"/>
            <a:ext cx="1075899" cy="68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53793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1673" y="1290035"/>
            <a:ext cx="1285875" cy="3571875"/>
          </a:xfrm>
          <a:prstGeom prst="rect">
            <a:avLst/>
          </a:prstGeom>
        </p:spPr>
      </p:pic>
      <p:cxnSp>
        <p:nvCxnSpPr>
          <p:cNvPr id="6" name="Straight Connector 5"/>
          <p:cNvCxnSpPr/>
          <p:nvPr/>
        </p:nvCxnSpPr>
        <p:spPr>
          <a:xfrm>
            <a:off x="951978" y="0"/>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964504"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145140" y="526093"/>
            <a:ext cx="674224" cy="369332"/>
          </a:xfrm>
          <a:prstGeom prst="rect">
            <a:avLst/>
          </a:prstGeom>
          <a:noFill/>
        </p:spPr>
        <p:txBody>
          <a:bodyPr wrap="none" rtlCol="0">
            <a:spAutoFit/>
          </a:bodyPr>
          <a:lstStyle/>
          <a:p>
            <a:r>
              <a:rPr lang="en-US" dirty="0" smtClean="0"/>
              <a:t>CVPA</a:t>
            </a:r>
            <a:endParaRPr lang="en-US" dirty="0"/>
          </a:p>
        </p:txBody>
      </p:sp>
      <p:cxnSp>
        <p:nvCxnSpPr>
          <p:cNvPr id="9" name="Straight Connector 8"/>
          <p:cNvCxnSpPr/>
          <p:nvPr/>
        </p:nvCxnSpPr>
        <p:spPr>
          <a:xfrm>
            <a:off x="964504" y="526093"/>
            <a:ext cx="11227496" cy="0"/>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stretch>
            <a:fillRect/>
          </a:stretch>
        </p:blipFill>
        <p:spPr>
          <a:xfrm>
            <a:off x="3858876" y="1851820"/>
            <a:ext cx="1934851" cy="1877380"/>
          </a:xfrm>
          <a:prstGeom prst="rect">
            <a:avLst/>
          </a:prstGeom>
        </p:spPr>
      </p:pic>
      <p:sp>
        <p:nvSpPr>
          <p:cNvPr id="26" name="Rectangle 25"/>
          <p:cNvSpPr/>
          <p:nvPr/>
        </p:nvSpPr>
        <p:spPr>
          <a:xfrm>
            <a:off x="3689164" y="642507"/>
            <a:ext cx="4790365" cy="50583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p:cNvPicPr>
            <a:picLocks noChangeAspect="1"/>
          </p:cNvPicPr>
          <p:nvPr/>
        </p:nvPicPr>
        <p:blipFill>
          <a:blip r:embed="rId4"/>
          <a:stretch>
            <a:fillRect/>
          </a:stretch>
        </p:blipFill>
        <p:spPr>
          <a:xfrm>
            <a:off x="8881812" y="1698106"/>
            <a:ext cx="2290907" cy="3901864"/>
          </a:xfrm>
          <a:prstGeom prst="rect">
            <a:avLst/>
          </a:prstGeom>
        </p:spPr>
      </p:pic>
      <p:sp>
        <p:nvSpPr>
          <p:cNvPr id="15" name="Explosion 2 14"/>
          <p:cNvSpPr/>
          <p:nvPr/>
        </p:nvSpPr>
        <p:spPr>
          <a:xfrm>
            <a:off x="5987440" y="1377864"/>
            <a:ext cx="3207521" cy="2825293"/>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That is a wonder picture.</a:t>
            </a:r>
          </a:p>
          <a:p>
            <a:pPr algn="ctr"/>
            <a:r>
              <a:rPr lang="en-US" dirty="0" smtClean="0"/>
              <a:t>A </a:t>
            </a:r>
            <a:r>
              <a:rPr lang="en-US" dirty="0"/>
              <a:t>M</a:t>
            </a:r>
            <a:r>
              <a:rPr lang="en-US" dirty="0" smtClean="0"/>
              <a:t>ona </a:t>
            </a:r>
            <a:r>
              <a:rPr lang="en-US" dirty="0"/>
              <a:t>L</a:t>
            </a:r>
            <a:r>
              <a:rPr lang="en-US" dirty="0" smtClean="0"/>
              <a:t>isa</a:t>
            </a:r>
            <a:endParaRPr lang="en-US" dirty="0"/>
          </a:p>
        </p:txBody>
      </p:sp>
    </p:spTree>
    <p:extLst>
      <p:ext uri="{BB962C8B-B14F-4D97-AF65-F5344CB8AC3E}">
        <p14:creationId xmlns:p14="http://schemas.microsoft.com/office/powerpoint/2010/main" val="3848701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033" y="1340284"/>
            <a:ext cx="1285875" cy="3571875"/>
          </a:xfrm>
          <a:prstGeom prst="rect">
            <a:avLst/>
          </a:prstGeom>
        </p:spPr>
      </p:pic>
      <p:cxnSp>
        <p:nvCxnSpPr>
          <p:cNvPr id="6" name="Straight Connector 5"/>
          <p:cNvCxnSpPr/>
          <p:nvPr/>
        </p:nvCxnSpPr>
        <p:spPr>
          <a:xfrm>
            <a:off x="951978" y="0"/>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964504"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145140" y="526093"/>
            <a:ext cx="674224" cy="369332"/>
          </a:xfrm>
          <a:prstGeom prst="rect">
            <a:avLst/>
          </a:prstGeom>
          <a:noFill/>
        </p:spPr>
        <p:txBody>
          <a:bodyPr wrap="none" rtlCol="0">
            <a:spAutoFit/>
          </a:bodyPr>
          <a:lstStyle/>
          <a:p>
            <a:r>
              <a:rPr lang="en-US" dirty="0" smtClean="0"/>
              <a:t>CVPA</a:t>
            </a:r>
            <a:endParaRPr lang="en-US" dirty="0"/>
          </a:p>
        </p:txBody>
      </p:sp>
      <p:cxnSp>
        <p:nvCxnSpPr>
          <p:cNvPr id="9" name="Straight Connector 8"/>
          <p:cNvCxnSpPr/>
          <p:nvPr/>
        </p:nvCxnSpPr>
        <p:spPr>
          <a:xfrm>
            <a:off x="964504" y="526093"/>
            <a:ext cx="11227496" cy="0"/>
          </a:xfrm>
          <a:prstGeom prst="line">
            <a:avLst/>
          </a:prstGeom>
        </p:spPr>
        <p:style>
          <a:lnRef idx="1">
            <a:schemeClr val="accent1"/>
          </a:lnRef>
          <a:fillRef idx="0">
            <a:schemeClr val="accent1"/>
          </a:fillRef>
          <a:effectRef idx="0">
            <a:schemeClr val="accent1"/>
          </a:effectRef>
          <a:fontRef idx="minor">
            <a:schemeClr val="tx1"/>
          </a:fontRef>
        </p:style>
      </p:cxnSp>
      <p:pic>
        <p:nvPicPr>
          <p:cNvPr id="4098" name="Picture 2" descr="[Woodrow Wilson, head-and-shoulders portrait, facing lef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548" y="644046"/>
            <a:ext cx="4972050" cy="60960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937337" y="187890"/>
            <a:ext cx="1303562" cy="369332"/>
          </a:xfrm>
          <a:prstGeom prst="rect">
            <a:avLst/>
          </a:prstGeom>
          <a:noFill/>
        </p:spPr>
        <p:txBody>
          <a:bodyPr wrap="none" rtlCol="0">
            <a:spAutoFit/>
          </a:bodyPr>
          <a:lstStyle/>
          <a:p>
            <a:r>
              <a:rPr lang="en-US" dirty="0" smtClean="0"/>
              <a:t>WW1 1918-</a:t>
            </a:r>
            <a:endParaRPr lang="en-US" dirty="0"/>
          </a:p>
        </p:txBody>
      </p:sp>
      <p:sp>
        <p:nvSpPr>
          <p:cNvPr id="2" name="Rectangle 1"/>
          <p:cNvSpPr/>
          <p:nvPr/>
        </p:nvSpPr>
        <p:spPr>
          <a:xfrm>
            <a:off x="4033381" y="2041742"/>
            <a:ext cx="1302707" cy="9018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945699" y="1653436"/>
            <a:ext cx="1640909" cy="33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nonPoliceChart</a:t>
            </a:r>
            <a:endParaRPr lang="en-US" dirty="0"/>
          </a:p>
        </p:txBody>
      </p:sp>
      <p:sp>
        <p:nvSpPr>
          <p:cNvPr id="10" name="TextBox 9"/>
          <p:cNvSpPr txBox="1"/>
          <p:nvPr/>
        </p:nvSpPr>
        <p:spPr>
          <a:xfrm>
            <a:off x="3658715" y="867521"/>
            <a:ext cx="1968103" cy="369332"/>
          </a:xfrm>
          <a:prstGeom prst="rect">
            <a:avLst/>
          </a:prstGeom>
          <a:noFill/>
        </p:spPr>
        <p:txBody>
          <a:bodyPr wrap="none" rtlCol="0">
            <a:spAutoFit/>
          </a:bodyPr>
          <a:lstStyle/>
          <a:p>
            <a:r>
              <a:rPr lang="en-US" strike="sngStrike" dirty="0" smtClean="0"/>
              <a:t>Roth.ibm.damielr.*</a:t>
            </a:r>
            <a:endParaRPr lang="en-US" strike="sngStrike" dirty="0"/>
          </a:p>
        </p:txBody>
      </p:sp>
      <p:sp>
        <p:nvSpPr>
          <p:cNvPr id="11" name="TextBox 10"/>
          <p:cNvSpPr txBox="1"/>
          <p:nvPr/>
        </p:nvSpPr>
        <p:spPr>
          <a:xfrm>
            <a:off x="4124156" y="2223555"/>
            <a:ext cx="1462452" cy="369332"/>
          </a:xfrm>
          <a:prstGeom prst="rect">
            <a:avLst/>
          </a:prstGeom>
          <a:noFill/>
        </p:spPr>
        <p:txBody>
          <a:bodyPr wrap="none" rtlCol="0">
            <a:spAutoFit/>
          </a:bodyPr>
          <a:lstStyle/>
          <a:p>
            <a:r>
              <a:rPr lang="en-US" dirty="0" err="1" smtClean="0"/>
              <a:t>nonPocileTRX</a:t>
            </a:r>
            <a:endParaRPr lang="en-US" dirty="0"/>
          </a:p>
        </p:txBody>
      </p:sp>
      <p:sp>
        <p:nvSpPr>
          <p:cNvPr id="12" name="TextBox 11"/>
          <p:cNvSpPr txBox="1"/>
          <p:nvPr/>
        </p:nvSpPr>
        <p:spPr>
          <a:xfrm>
            <a:off x="4071177" y="2967335"/>
            <a:ext cx="1169103" cy="923330"/>
          </a:xfrm>
          <a:prstGeom prst="rect">
            <a:avLst/>
          </a:prstGeom>
          <a:noFill/>
        </p:spPr>
        <p:txBody>
          <a:bodyPr wrap="none" rtlCol="0">
            <a:spAutoFit/>
          </a:bodyPr>
          <a:lstStyle/>
          <a:p>
            <a:pPr marL="285750" indent="-285750">
              <a:buFontTx/>
              <a:buChar char="-"/>
            </a:pPr>
            <a:r>
              <a:rPr lang="en-US" strike="sngStrike" dirty="0" err="1" smtClean="0"/>
              <a:t>Opi</a:t>
            </a:r>
            <a:endParaRPr lang="en-US" strike="sngStrike" dirty="0" smtClean="0"/>
          </a:p>
          <a:p>
            <a:pPr marL="285750" indent="-285750">
              <a:buFontTx/>
              <a:buChar char="-"/>
            </a:pPr>
            <a:r>
              <a:rPr lang="en-US" dirty="0" smtClean="0"/>
              <a:t>Phil</a:t>
            </a:r>
          </a:p>
          <a:p>
            <a:pPr marL="285750" indent="-285750">
              <a:buFontTx/>
              <a:buChar char="-"/>
            </a:pPr>
            <a:r>
              <a:rPr lang="en-US" strike="sngStrike" dirty="0" err="1" smtClean="0"/>
              <a:t>mohter</a:t>
            </a:r>
            <a:endParaRPr lang="en-US" strike="sngStrike"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5578" y="4912159"/>
            <a:ext cx="2476500" cy="1847850"/>
          </a:xfrm>
          <a:prstGeom prst="rect">
            <a:avLst/>
          </a:prstGeom>
        </p:spPr>
      </p:pic>
      <p:sp>
        <p:nvSpPr>
          <p:cNvPr id="14" name="Rectangle 13"/>
          <p:cNvSpPr/>
          <p:nvPr/>
        </p:nvSpPr>
        <p:spPr>
          <a:xfrm>
            <a:off x="3275578" y="3988829"/>
            <a:ext cx="3409972" cy="923330"/>
          </a:xfrm>
          <a:prstGeom prst="rect">
            <a:avLst/>
          </a:prstGeom>
        </p:spPr>
        <p:txBody>
          <a:bodyPr wrap="none">
            <a:spAutoFit/>
          </a:bodyPr>
          <a:lstStyle/>
          <a:p>
            <a:r>
              <a:rPr lang="en-US" strike="sngStrike" dirty="0" err="1" smtClean="0"/>
              <a:t>Dr</a:t>
            </a:r>
            <a:r>
              <a:rPr lang="en-US" strike="sngStrike" dirty="0" smtClean="0"/>
              <a:t> Dr. Prof, Jason , </a:t>
            </a:r>
            <a:r>
              <a:rPr lang="en-US" strike="sngStrike" dirty="0" err="1" smtClean="0"/>
              <a:t>Fisahn</a:t>
            </a:r>
            <a:endParaRPr lang="en-US" strike="sngStrike" dirty="0" smtClean="0"/>
          </a:p>
          <a:p>
            <a:r>
              <a:rPr lang="en-US" strike="sngStrike" dirty="0" smtClean="0"/>
              <a:t>Davis </a:t>
            </a:r>
            <a:r>
              <a:rPr lang="en-US" strike="sngStrike" dirty="0" err="1" smtClean="0"/>
              <a:t>Univerisyt</a:t>
            </a:r>
            <a:r>
              <a:rPr lang="en-US" strike="sngStrike" dirty="0" smtClean="0"/>
              <a:t> Kings </a:t>
            </a:r>
            <a:r>
              <a:rPr lang="en-US" strike="sngStrike" dirty="0" err="1" smtClean="0"/>
              <a:t>Saranement</a:t>
            </a:r>
            <a:endParaRPr lang="en-US" strike="sngStrike" dirty="0" smtClean="0"/>
          </a:p>
          <a:p>
            <a:r>
              <a:rPr lang="en-US" strike="sngStrike" dirty="0" smtClean="0"/>
              <a:t>Sweater, Born to be wild</a:t>
            </a:r>
            <a:endParaRPr lang="en-US" dirty="0"/>
          </a:p>
        </p:txBody>
      </p:sp>
      <p:cxnSp>
        <p:nvCxnSpPr>
          <p:cNvPr id="16" name="Straight Connector 15"/>
          <p:cNvCxnSpPr/>
          <p:nvPr/>
        </p:nvCxnSpPr>
        <p:spPr>
          <a:xfrm>
            <a:off x="4136682" y="4622104"/>
            <a:ext cx="1627922" cy="13778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390389" y="5636712"/>
            <a:ext cx="1900905" cy="369332"/>
          </a:xfrm>
          <a:prstGeom prst="rect">
            <a:avLst/>
          </a:prstGeom>
          <a:noFill/>
        </p:spPr>
        <p:txBody>
          <a:bodyPr wrap="none" rtlCol="0">
            <a:spAutoFit/>
          </a:bodyPr>
          <a:lstStyle/>
          <a:p>
            <a:r>
              <a:rPr lang="en-US" dirty="0" smtClean="0"/>
              <a:t>Phil(</a:t>
            </a:r>
            <a:r>
              <a:rPr lang="en-US" dirty="0" err="1" smtClean="0"/>
              <a:t>green,joe</a:t>
            </a:r>
            <a:r>
              <a:rPr lang="en-US" dirty="0" smtClean="0"/>
              <a:t> car)</a:t>
            </a:r>
            <a:endParaRPr lang="en-US" dirty="0"/>
          </a:p>
        </p:txBody>
      </p:sp>
      <p:cxnSp>
        <p:nvCxnSpPr>
          <p:cNvPr id="19" name="Straight Connector 18"/>
          <p:cNvCxnSpPr/>
          <p:nvPr/>
        </p:nvCxnSpPr>
        <p:spPr>
          <a:xfrm flipV="1">
            <a:off x="1933543" y="5835489"/>
            <a:ext cx="1176565" cy="32769"/>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124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385" y="696807"/>
            <a:ext cx="1285875" cy="3571875"/>
          </a:xfrm>
          <a:prstGeom prst="rect">
            <a:avLst/>
          </a:prstGeom>
        </p:spPr>
      </p:pic>
      <p:cxnSp>
        <p:nvCxnSpPr>
          <p:cNvPr id="6" name="Straight Connector 5"/>
          <p:cNvCxnSpPr/>
          <p:nvPr/>
        </p:nvCxnSpPr>
        <p:spPr>
          <a:xfrm>
            <a:off x="951978" y="0"/>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964504"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145140" y="526093"/>
            <a:ext cx="674224" cy="369332"/>
          </a:xfrm>
          <a:prstGeom prst="rect">
            <a:avLst/>
          </a:prstGeom>
          <a:noFill/>
        </p:spPr>
        <p:txBody>
          <a:bodyPr wrap="none" rtlCol="0">
            <a:spAutoFit/>
          </a:bodyPr>
          <a:lstStyle/>
          <a:p>
            <a:r>
              <a:rPr lang="en-US" dirty="0" smtClean="0"/>
              <a:t>CVPA</a:t>
            </a:r>
            <a:endParaRPr lang="en-US" dirty="0"/>
          </a:p>
        </p:txBody>
      </p:sp>
      <p:cxnSp>
        <p:nvCxnSpPr>
          <p:cNvPr id="9" name="Straight Connector 8"/>
          <p:cNvCxnSpPr/>
          <p:nvPr/>
        </p:nvCxnSpPr>
        <p:spPr>
          <a:xfrm>
            <a:off x="964504" y="526093"/>
            <a:ext cx="11227496"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937337" y="187890"/>
            <a:ext cx="4686476" cy="369332"/>
          </a:xfrm>
          <a:prstGeom prst="rect">
            <a:avLst/>
          </a:prstGeom>
          <a:noFill/>
        </p:spPr>
        <p:txBody>
          <a:bodyPr wrap="none" rtlCol="0">
            <a:spAutoFit/>
          </a:bodyPr>
          <a:lstStyle/>
          <a:p>
            <a:r>
              <a:rPr lang="en-US" dirty="0" smtClean="0"/>
              <a:t>WW1,WWI 1918, 1945, 19  KONRAD ADENAUER</a:t>
            </a:r>
            <a:endParaRPr lang="en-US" dirty="0"/>
          </a:p>
        </p:txBody>
      </p:sp>
      <p:pic>
        <p:nvPicPr>
          <p:cNvPr id="13314" name="Picture 2" descr="Meeting with Konrad Adenauer, Chancellor of West Germany, 9:57AM | JFK  Libr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526093"/>
            <a:ext cx="9525000" cy="751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9780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5385" y="696807"/>
            <a:ext cx="1285875" cy="3571875"/>
          </a:xfrm>
          <a:prstGeom prst="rect">
            <a:avLst/>
          </a:prstGeom>
        </p:spPr>
      </p:pic>
      <p:cxnSp>
        <p:nvCxnSpPr>
          <p:cNvPr id="6" name="Straight Connector 5"/>
          <p:cNvCxnSpPr/>
          <p:nvPr/>
        </p:nvCxnSpPr>
        <p:spPr>
          <a:xfrm>
            <a:off x="951978" y="0"/>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964504"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145140" y="526093"/>
            <a:ext cx="674224" cy="369332"/>
          </a:xfrm>
          <a:prstGeom prst="rect">
            <a:avLst/>
          </a:prstGeom>
          <a:noFill/>
        </p:spPr>
        <p:txBody>
          <a:bodyPr wrap="none" rtlCol="0">
            <a:spAutoFit/>
          </a:bodyPr>
          <a:lstStyle/>
          <a:p>
            <a:r>
              <a:rPr lang="en-US" dirty="0" smtClean="0"/>
              <a:t>CVPA</a:t>
            </a:r>
            <a:endParaRPr lang="en-US" dirty="0"/>
          </a:p>
        </p:txBody>
      </p:sp>
      <p:cxnSp>
        <p:nvCxnSpPr>
          <p:cNvPr id="9" name="Straight Connector 8"/>
          <p:cNvCxnSpPr/>
          <p:nvPr/>
        </p:nvCxnSpPr>
        <p:spPr>
          <a:xfrm>
            <a:off x="964504" y="526093"/>
            <a:ext cx="11227496"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4898283" y="18262"/>
            <a:ext cx="7258050" cy="6677025"/>
          </a:xfrm>
          <a:prstGeom prst="rect">
            <a:avLst/>
          </a:prstGeom>
        </p:spPr>
      </p:pic>
    </p:spTree>
    <p:extLst>
      <p:ext uri="{BB962C8B-B14F-4D97-AF65-F5344CB8AC3E}">
        <p14:creationId xmlns:p14="http://schemas.microsoft.com/office/powerpoint/2010/main" val="1605352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033" y="1340284"/>
            <a:ext cx="1285875" cy="3571875"/>
          </a:xfrm>
          <a:prstGeom prst="rect">
            <a:avLst/>
          </a:prstGeom>
        </p:spPr>
      </p:pic>
      <p:cxnSp>
        <p:nvCxnSpPr>
          <p:cNvPr id="6" name="Straight Connector 5"/>
          <p:cNvCxnSpPr/>
          <p:nvPr/>
        </p:nvCxnSpPr>
        <p:spPr>
          <a:xfrm>
            <a:off x="951978" y="0"/>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964504"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145140" y="526093"/>
            <a:ext cx="674224" cy="369332"/>
          </a:xfrm>
          <a:prstGeom prst="rect">
            <a:avLst/>
          </a:prstGeom>
          <a:noFill/>
        </p:spPr>
        <p:txBody>
          <a:bodyPr wrap="none" rtlCol="0">
            <a:spAutoFit/>
          </a:bodyPr>
          <a:lstStyle/>
          <a:p>
            <a:r>
              <a:rPr lang="en-US" dirty="0" smtClean="0"/>
              <a:t>CVPA</a:t>
            </a:r>
            <a:endParaRPr lang="en-US" dirty="0"/>
          </a:p>
        </p:txBody>
      </p:sp>
      <p:cxnSp>
        <p:nvCxnSpPr>
          <p:cNvPr id="9" name="Straight Connector 8"/>
          <p:cNvCxnSpPr/>
          <p:nvPr/>
        </p:nvCxnSpPr>
        <p:spPr>
          <a:xfrm>
            <a:off x="964504" y="526093"/>
            <a:ext cx="11227496" cy="0"/>
          </a:xfrm>
          <a:prstGeom prst="line">
            <a:avLst/>
          </a:prstGeom>
        </p:spPr>
        <p:style>
          <a:lnRef idx="1">
            <a:schemeClr val="accent1"/>
          </a:lnRef>
          <a:fillRef idx="0">
            <a:schemeClr val="accent1"/>
          </a:fillRef>
          <a:effectRef idx="0">
            <a:schemeClr val="accent1"/>
          </a:effectRef>
          <a:fontRef idx="minor">
            <a:schemeClr val="tx1"/>
          </a:fontRef>
        </p:style>
      </p:cxnSp>
      <p:pic>
        <p:nvPicPr>
          <p:cNvPr id="15362" name="Picture 2" descr="Federal Chancellor Olaf Scholz with Bhutan’s Prime Minister Lotay Tshe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3178" y="855901"/>
            <a:ext cx="5267325" cy="29622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769244" y="887030"/>
            <a:ext cx="1327736" cy="369332"/>
          </a:xfrm>
          <a:prstGeom prst="rect">
            <a:avLst/>
          </a:prstGeom>
          <a:noFill/>
        </p:spPr>
        <p:txBody>
          <a:bodyPr wrap="none" rtlCol="0">
            <a:spAutoFit/>
          </a:bodyPr>
          <a:lstStyle/>
          <a:p>
            <a:r>
              <a:rPr lang="en-US" dirty="0" smtClean="0"/>
              <a:t>LEGISLATIVE</a:t>
            </a:r>
            <a:endParaRPr lang="en-US" dirty="0"/>
          </a:p>
        </p:txBody>
      </p:sp>
      <p:sp>
        <p:nvSpPr>
          <p:cNvPr id="19" name="TextBox 18"/>
          <p:cNvSpPr txBox="1"/>
          <p:nvPr/>
        </p:nvSpPr>
        <p:spPr>
          <a:xfrm>
            <a:off x="3879791" y="1420726"/>
            <a:ext cx="2678554" cy="369332"/>
          </a:xfrm>
          <a:prstGeom prst="rect">
            <a:avLst/>
          </a:prstGeom>
          <a:noFill/>
        </p:spPr>
        <p:txBody>
          <a:bodyPr wrap="none" rtlCol="0">
            <a:spAutoFit/>
          </a:bodyPr>
          <a:lstStyle/>
          <a:p>
            <a:r>
              <a:rPr lang="en-US" dirty="0" smtClean="0"/>
              <a:t>ADMINSTRATIVE, JUDICIAL</a:t>
            </a: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8361" y="2706371"/>
            <a:ext cx="5488409" cy="6858000"/>
          </a:xfrm>
          <a:prstGeom prst="rect">
            <a:avLst/>
          </a:prstGeom>
        </p:spPr>
      </p:pic>
      <p:sp>
        <p:nvSpPr>
          <p:cNvPr id="2" name="Rectangle 1"/>
          <p:cNvSpPr/>
          <p:nvPr/>
        </p:nvSpPr>
        <p:spPr>
          <a:xfrm>
            <a:off x="4225068" y="4046030"/>
            <a:ext cx="1211101" cy="369332"/>
          </a:xfrm>
          <a:prstGeom prst="rect">
            <a:avLst/>
          </a:prstGeom>
        </p:spPr>
        <p:txBody>
          <a:bodyPr wrap="none">
            <a:spAutoFit/>
          </a:bodyPr>
          <a:lstStyle/>
          <a:p>
            <a:r>
              <a:rPr lang="en-US" dirty="0" smtClean="0"/>
              <a:t>EXECUTIVE</a:t>
            </a:r>
            <a:endParaRPr lang="en-US" dirty="0"/>
          </a:p>
        </p:txBody>
      </p:sp>
      <p:pic>
        <p:nvPicPr>
          <p:cNvPr id="3" name="Picture 2"/>
          <p:cNvPicPr>
            <a:picLocks noChangeAspect="1"/>
          </p:cNvPicPr>
          <p:nvPr/>
        </p:nvPicPr>
        <p:blipFill>
          <a:blip r:embed="rId5"/>
          <a:stretch>
            <a:fillRect/>
          </a:stretch>
        </p:blipFill>
        <p:spPr>
          <a:xfrm>
            <a:off x="3778519" y="4604777"/>
            <a:ext cx="2647333" cy="1773333"/>
          </a:xfrm>
          <a:prstGeom prst="rect">
            <a:avLst/>
          </a:prstGeom>
        </p:spPr>
      </p:pic>
      <p:pic>
        <p:nvPicPr>
          <p:cNvPr id="16388" name="Picture 4" descr="Academic 'solidarity' needed to save gender studies from populism | Times  Higher Education (TH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2400" y="1806330"/>
            <a:ext cx="2929568" cy="195147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707221" y="3721814"/>
            <a:ext cx="6096000" cy="215444"/>
          </a:xfrm>
          <a:prstGeom prst="rect">
            <a:avLst/>
          </a:prstGeom>
        </p:spPr>
        <p:txBody>
          <a:bodyPr>
            <a:spAutoFit/>
          </a:bodyPr>
          <a:lstStyle/>
          <a:p>
            <a:r>
              <a:rPr lang="en-US" sz="800" dirty="0"/>
              <a:t>https://michigan.law.umich.edu/faculty-and-scholarship/our-faculty/susanne-baer</a:t>
            </a:r>
          </a:p>
        </p:txBody>
      </p:sp>
    </p:spTree>
    <p:extLst>
      <p:ext uri="{BB962C8B-B14F-4D97-AF65-F5344CB8AC3E}">
        <p14:creationId xmlns:p14="http://schemas.microsoft.com/office/powerpoint/2010/main" val="4131150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5589838" y="3168800"/>
            <a:ext cx="1314399" cy="276999"/>
          </a:xfrm>
          <a:prstGeom prst="rect">
            <a:avLst/>
          </a:prstGeom>
          <a:noFill/>
        </p:spPr>
        <p:txBody>
          <a:bodyPr wrap="none" rtlCol="0">
            <a:spAutoFit/>
          </a:bodyPr>
          <a:lstStyle/>
          <a:p>
            <a:r>
              <a:rPr lang="en-US" sz="1200" dirty="0" smtClean="0"/>
              <a:t>Ibm.damiler.visa.*</a:t>
            </a:r>
            <a:endParaRPr lang="en-US" sz="1200" dirty="0"/>
          </a:p>
        </p:txBody>
      </p:sp>
      <p:cxnSp>
        <p:nvCxnSpPr>
          <p:cNvPr id="34" name="Straight Arrow Connector 33"/>
          <p:cNvCxnSpPr/>
          <p:nvPr/>
        </p:nvCxnSpPr>
        <p:spPr>
          <a:xfrm>
            <a:off x="6150279" y="1948171"/>
            <a:ext cx="76" cy="9914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0163" y="523149"/>
            <a:ext cx="1285875" cy="3571875"/>
          </a:xfrm>
          <a:prstGeom prst="rect">
            <a:avLst/>
          </a:prstGeom>
        </p:spPr>
      </p:pic>
      <p:cxnSp>
        <p:nvCxnSpPr>
          <p:cNvPr id="6" name="Straight Connector 5"/>
          <p:cNvCxnSpPr/>
          <p:nvPr/>
        </p:nvCxnSpPr>
        <p:spPr>
          <a:xfrm>
            <a:off x="1050968" y="16799"/>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1044810"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60914" y="529038"/>
            <a:ext cx="947824" cy="584775"/>
          </a:xfrm>
          <a:prstGeom prst="rect">
            <a:avLst/>
          </a:prstGeom>
          <a:noFill/>
        </p:spPr>
        <p:txBody>
          <a:bodyPr wrap="none" rtlCol="0">
            <a:spAutoFit/>
          </a:bodyPr>
          <a:lstStyle/>
          <a:p>
            <a:r>
              <a:rPr lang="en-US" sz="1200" b="1" dirty="0" smtClean="0"/>
              <a:t>TERRROISM</a:t>
            </a:r>
          </a:p>
          <a:p>
            <a:r>
              <a:rPr lang="en-US" sz="2000" b="1" dirty="0" smtClean="0"/>
              <a:t>WMD</a:t>
            </a:r>
            <a:endParaRPr lang="en-US" sz="2000" b="1" dirty="0"/>
          </a:p>
        </p:txBody>
      </p:sp>
      <p:cxnSp>
        <p:nvCxnSpPr>
          <p:cNvPr id="9" name="Straight Connector 8"/>
          <p:cNvCxnSpPr/>
          <p:nvPr/>
        </p:nvCxnSpPr>
        <p:spPr>
          <a:xfrm>
            <a:off x="812104" y="526093"/>
            <a:ext cx="11227496"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95046" y="902395"/>
            <a:ext cx="3394553" cy="769441"/>
          </a:xfrm>
          <a:prstGeom prst="rect">
            <a:avLst/>
          </a:prstGeom>
          <a:noFill/>
        </p:spPr>
        <p:txBody>
          <a:bodyPr wrap="square" rtlCol="0">
            <a:spAutoFit/>
          </a:bodyPr>
          <a:lstStyle/>
          <a:p>
            <a:r>
              <a:rPr lang="en-US" sz="4400" b="1" dirty="0" smtClean="0"/>
              <a:t>BLACK</a:t>
            </a:r>
            <a:endParaRPr lang="en-US" sz="4400" b="1" dirty="0"/>
          </a:p>
        </p:txBody>
      </p:sp>
      <p:sp>
        <p:nvSpPr>
          <p:cNvPr id="11" name="TextBox 10"/>
          <p:cNvSpPr txBox="1"/>
          <p:nvPr/>
        </p:nvSpPr>
        <p:spPr>
          <a:xfrm>
            <a:off x="4332820" y="2576564"/>
            <a:ext cx="1056700" cy="369332"/>
          </a:xfrm>
          <a:prstGeom prst="rect">
            <a:avLst/>
          </a:prstGeom>
          <a:noFill/>
        </p:spPr>
        <p:txBody>
          <a:bodyPr wrap="none" rtlCol="0">
            <a:spAutoFit/>
          </a:bodyPr>
          <a:lstStyle/>
          <a:p>
            <a:r>
              <a:rPr lang="en-US" dirty="0" smtClean="0"/>
              <a:t>MARK:30</a:t>
            </a:r>
            <a:endParaRPr lang="en-US" dirty="0"/>
          </a:p>
        </p:txBody>
      </p:sp>
      <p:sp>
        <p:nvSpPr>
          <p:cNvPr id="12" name="TextBox 11"/>
          <p:cNvSpPr txBox="1"/>
          <p:nvPr/>
        </p:nvSpPr>
        <p:spPr>
          <a:xfrm>
            <a:off x="3895046" y="771407"/>
            <a:ext cx="1591461" cy="369332"/>
          </a:xfrm>
          <a:prstGeom prst="rect">
            <a:avLst/>
          </a:prstGeom>
          <a:noFill/>
        </p:spPr>
        <p:txBody>
          <a:bodyPr wrap="none" rtlCol="0">
            <a:spAutoFit/>
          </a:bodyPr>
          <a:lstStyle/>
          <a:p>
            <a:r>
              <a:rPr lang="en-US" dirty="0" smtClean="0"/>
              <a:t>FEDERAL BANK</a:t>
            </a:r>
            <a:endParaRPr lang="en-US" dirty="0"/>
          </a:p>
        </p:txBody>
      </p:sp>
      <p:cxnSp>
        <p:nvCxnSpPr>
          <p:cNvPr id="14" name="Straight Connector 13"/>
          <p:cNvCxnSpPr>
            <a:stCxn id="11" idx="1"/>
            <a:endCxn id="11" idx="3"/>
          </p:cNvCxnSpPr>
          <p:nvPr/>
        </p:nvCxnSpPr>
        <p:spPr>
          <a:xfrm>
            <a:off x="4332820" y="2761230"/>
            <a:ext cx="10567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79782" y="3082613"/>
            <a:ext cx="616385" cy="924577"/>
          </a:xfrm>
          <a:prstGeom prst="rect">
            <a:avLst/>
          </a:prstGeom>
        </p:spPr>
      </p:pic>
      <p:cxnSp>
        <p:nvCxnSpPr>
          <p:cNvPr id="23" name="Straight Connector 22"/>
          <p:cNvCxnSpPr/>
          <p:nvPr/>
        </p:nvCxnSpPr>
        <p:spPr>
          <a:xfrm>
            <a:off x="4332820" y="2883371"/>
            <a:ext cx="1153687" cy="130466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163392" y="2576564"/>
            <a:ext cx="1323115" cy="16114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935" y="2944990"/>
            <a:ext cx="644603" cy="362928"/>
          </a:xfrm>
          <a:prstGeom prst="rect">
            <a:avLst/>
          </a:prstGeom>
        </p:spPr>
      </p:pic>
      <p:cxnSp>
        <p:nvCxnSpPr>
          <p:cNvPr id="28" name="Straight Connector 27"/>
          <p:cNvCxnSpPr>
            <a:stCxn id="25" idx="1"/>
            <a:endCxn id="25" idx="3"/>
          </p:cNvCxnSpPr>
          <p:nvPr/>
        </p:nvCxnSpPr>
        <p:spPr>
          <a:xfrm>
            <a:off x="5655935" y="3126454"/>
            <a:ext cx="644603"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026" name="Picture 2" descr="Phot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5046" y="1790739"/>
            <a:ext cx="6477000" cy="485775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7329" y="867241"/>
            <a:ext cx="2794000" cy="3810000"/>
          </a:xfrm>
          <a:prstGeom prst="rect">
            <a:avLst/>
          </a:prstGeom>
        </p:spPr>
      </p:pic>
      <p:pic>
        <p:nvPicPr>
          <p:cNvPr id="30" name="Picture 29"/>
          <p:cNvPicPr>
            <a:picLocks noChangeAspect="1"/>
          </p:cNvPicPr>
          <p:nvPr/>
        </p:nvPicPr>
        <p:blipFill>
          <a:blip r:embed="rId7"/>
          <a:stretch>
            <a:fillRect/>
          </a:stretch>
        </p:blipFill>
        <p:spPr>
          <a:xfrm>
            <a:off x="5645593" y="800148"/>
            <a:ext cx="1009524" cy="1009524"/>
          </a:xfrm>
          <a:prstGeom prst="rect">
            <a:avLst/>
          </a:prstGeom>
        </p:spPr>
      </p:pic>
      <p:cxnSp>
        <p:nvCxnSpPr>
          <p:cNvPr id="37" name="Straight Connector 36"/>
          <p:cNvCxnSpPr>
            <a:stCxn id="35" idx="3"/>
          </p:cNvCxnSpPr>
          <p:nvPr/>
        </p:nvCxnSpPr>
        <p:spPr>
          <a:xfrm flipH="1" flipV="1">
            <a:off x="5653527" y="3307299"/>
            <a:ext cx="1250710" cy="1"/>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7244" y="3064799"/>
            <a:ext cx="2794000" cy="3810000"/>
          </a:xfrm>
          <a:prstGeom prst="rect">
            <a:avLst/>
          </a:prstGeom>
        </p:spPr>
      </p:pic>
      <p:sp>
        <p:nvSpPr>
          <p:cNvPr id="39" name="TextBox 38"/>
          <p:cNvSpPr txBox="1"/>
          <p:nvPr/>
        </p:nvSpPr>
        <p:spPr>
          <a:xfrm>
            <a:off x="5085825" y="1411522"/>
            <a:ext cx="437940" cy="276999"/>
          </a:xfrm>
          <a:prstGeom prst="rect">
            <a:avLst/>
          </a:prstGeom>
          <a:noFill/>
        </p:spPr>
        <p:txBody>
          <a:bodyPr wrap="none" rtlCol="0">
            <a:spAutoFit/>
          </a:bodyPr>
          <a:lstStyle/>
          <a:p>
            <a:r>
              <a:rPr lang="en-US" sz="1200" dirty="0" smtClean="0">
                <a:solidFill>
                  <a:srgbClr val="FF0000"/>
                </a:solidFill>
              </a:rPr>
              <a:t>RED</a:t>
            </a:r>
            <a:endParaRPr lang="en-US" sz="1200" dirty="0">
              <a:solidFill>
                <a:srgbClr val="FF0000"/>
              </a:solidFill>
            </a:endParaRPr>
          </a:p>
        </p:txBody>
      </p:sp>
      <p:pic>
        <p:nvPicPr>
          <p:cNvPr id="48" name="Picture 47"/>
          <p:cNvPicPr>
            <a:picLocks noChangeAspect="1"/>
          </p:cNvPicPr>
          <p:nvPr/>
        </p:nvPicPr>
        <p:blipFill>
          <a:blip r:embed="rId9"/>
          <a:stretch>
            <a:fillRect/>
          </a:stretch>
        </p:blipFill>
        <p:spPr>
          <a:xfrm>
            <a:off x="26710" y="1062504"/>
            <a:ext cx="1018100" cy="1522908"/>
          </a:xfrm>
          <a:prstGeom prst="rect">
            <a:avLst/>
          </a:prstGeom>
        </p:spPr>
      </p:pic>
    </p:spTree>
    <p:extLst>
      <p:ext uri="{BB962C8B-B14F-4D97-AF65-F5344CB8AC3E}">
        <p14:creationId xmlns:p14="http://schemas.microsoft.com/office/powerpoint/2010/main" val="1394358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610" y="523149"/>
            <a:ext cx="1285875" cy="3571875"/>
          </a:xfrm>
          <a:prstGeom prst="rect">
            <a:avLst/>
          </a:prstGeom>
        </p:spPr>
      </p:pic>
      <p:cxnSp>
        <p:nvCxnSpPr>
          <p:cNvPr id="6" name="Straight Connector 5"/>
          <p:cNvCxnSpPr/>
          <p:nvPr/>
        </p:nvCxnSpPr>
        <p:spPr>
          <a:xfrm>
            <a:off x="1050968" y="16799"/>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1044810"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60914" y="529038"/>
            <a:ext cx="947824" cy="584775"/>
          </a:xfrm>
          <a:prstGeom prst="rect">
            <a:avLst/>
          </a:prstGeom>
          <a:noFill/>
        </p:spPr>
        <p:txBody>
          <a:bodyPr wrap="none" rtlCol="0">
            <a:spAutoFit/>
          </a:bodyPr>
          <a:lstStyle/>
          <a:p>
            <a:r>
              <a:rPr lang="en-US" sz="1200" b="1" dirty="0" smtClean="0"/>
              <a:t>TERRROISM</a:t>
            </a:r>
          </a:p>
          <a:p>
            <a:r>
              <a:rPr lang="en-US" sz="2000" b="1" dirty="0" smtClean="0"/>
              <a:t>WMD</a:t>
            </a:r>
            <a:endParaRPr lang="en-US" sz="2000" b="1" dirty="0"/>
          </a:p>
        </p:txBody>
      </p:sp>
      <p:cxnSp>
        <p:nvCxnSpPr>
          <p:cNvPr id="9" name="Straight Connector 8"/>
          <p:cNvCxnSpPr/>
          <p:nvPr/>
        </p:nvCxnSpPr>
        <p:spPr>
          <a:xfrm>
            <a:off x="812104" y="526093"/>
            <a:ext cx="11227496"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737962" y="636759"/>
            <a:ext cx="1591461" cy="369332"/>
          </a:xfrm>
          <a:prstGeom prst="rect">
            <a:avLst/>
          </a:prstGeom>
          <a:noFill/>
        </p:spPr>
        <p:txBody>
          <a:bodyPr wrap="none" rtlCol="0">
            <a:spAutoFit/>
          </a:bodyPr>
          <a:lstStyle/>
          <a:p>
            <a:r>
              <a:rPr lang="en-US" dirty="0" smtClean="0"/>
              <a:t>FEDERAL BANK</a:t>
            </a:r>
            <a:endParaRPr lang="en-US" dirty="0"/>
          </a:p>
        </p:txBody>
      </p:sp>
      <p:pic>
        <p:nvPicPr>
          <p:cNvPr id="48" name="Picture 47"/>
          <p:cNvPicPr>
            <a:picLocks noChangeAspect="1"/>
          </p:cNvPicPr>
          <p:nvPr/>
        </p:nvPicPr>
        <p:blipFill>
          <a:blip r:embed="rId3"/>
          <a:stretch>
            <a:fillRect/>
          </a:stretch>
        </p:blipFill>
        <p:spPr>
          <a:xfrm>
            <a:off x="4607992" y="636759"/>
            <a:ext cx="3887109" cy="5814468"/>
          </a:xfrm>
          <a:prstGeom prst="rect">
            <a:avLst/>
          </a:prstGeom>
        </p:spPr>
      </p:pic>
      <p:sp>
        <p:nvSpPr>
          <p:cNvPr id="2" name="TextBox 1"/>
          <p:cNvSpPr txBox="1"/>
          <p:nvPr/>
        </p:nvSpPr>
        <p:spPr>
          <a:xfrm>
            <a:off x="8663697" y="1035388"/>
            <a:ext cx="4298869" cy="4247317"/>
          </a:xfrm>
          <a:prstGeom prst="rect">
            <a:avLst/>
          </a:prstGeom>
          <a:noFill/>
        </p:spPr>
        <p:txBody>
          <a:bodyPr wrap="none" rtlCol="0">
            <a:spAutoFit/>
          </a:bodyPr>
          <a:lstStyle/>
          <a:p>
            <a:r>
              <a:rPr lang="en-US" dirty="0" smtClean="0"/>
              <a:t>SQ  </a:t>
            </a:r>
          </a:p>
          <a:p>
            <a:r>
              <a:rPr lang="en-US" dirty="0"/>
              <a:t> </a:t>
            </a:r>
            <a:r>
              <a:rPr lang="en-US" dirty="0" smtClean="0"/>
              <a:t> </a:t>
            </a:r>
            <a:r>
              <a:rPr lang="en-US" strike="sngStrike" dirty="0" err="1" smtClean="0"/>
              <a:t>thomas</a:t>
            </a:r>
            <a:r>
              <a:rPr lang="en-US" strike="sngStrike" dirty="0" smtClean="0"/>
              <a:t>-is-dieter</a:t>
            </a:r>
          </a:p>
          <a:p>
            <a:r>
              <a:rPr lang="en-US" dirty="0" smtClean="0"/>
              <a:t>  </a:t>
            </a:r>
            <a:r>
              <a:rPr lang="en-US" dirty="0" err="1" smtClean="0"/>
              <a:t>ibm.dmiler.pope.francesco</a:t>
            </a:r>
            <a:endParaRPr lang="en-US" dirty="0" smtClean="0"/>
          </a:p>
          <a:p>
            <a:r>
              <a:rPr lang="en-US" dirty="0"/>
              <a:t> </a:t>
            </a:r>
            <a:r>
              <a:rPr lang="en-US" dirty="0" smtClean="0"/>
              <a:t> MKL(</a:t>
            </a:r>
            <a:r>
              <a:rPr lang="en-US" strike="sngStrike" dirty="0" smtClean="0"/>
              <a:t>king</a:t>
            </a:r>
            <a:r>
              <a:rPr lang="en-US" dirty="0" smtClean="0"/>
              <a:t>)</a:t>
            </a:r>
          </a:p>
          <a:p>
            <a:r>
              <a:rPr lang="en-US" dirty="0"/>
              <a:t> </a:t>
            </a:r>
            <a:r>
              <a:rPr lang="en-US" dirty="0" smtClean="0"/>
              <a:t> </a:t>
            </a:r>
            <a:r>
              <a:rPr lang="en-US" dirty="0" err="1" smtClean="0"/>
              <a:t>ibm.dmiler.standofr.kit.employe.</a:t>
            </a:r>
            <a:r>
              <a:rPr lang="en-US" strike="sngStrike" dirty="0" err="1" smtClean="0"/>
              <a:t>arim.fazlia</a:t>
            </a:r>
            <a:endParaRPr lang="en-US" strike="sngStrike" dirty="0" smtClean="0"/>
          </a:p>
          <a:p>
            <a:r>
              <a:rPr lang="en-US" dirty="0"/>
              <a:t> </a:t>
            </a:r>
            <a:r>
              <a:rPr lang="en-US" dirty="0" smtClean="0"/>
              <a:t> </a:t>
            </a:r>
            <a:r>
              <a:rPr lang="en-US" dirty="0" err="1" smtClean="0"/>
              <a:t>ghocheo</a:t>
            </a:r>
            <a:r>
              <a:rPr lang="en-US" dirty="0" smtClean="0"/>
              <a:t>(</a:t>
            </a:r>
            <a:r>
              <a:rPr lang="en-US" strike="sngStrike" dirty="0" err="1" smtClean="0"/>
              <a:t>micheala</a:t>
            </a:r>
            <a:r>
              <a:rPr lang="en-US" dirty="0" smtClean="0"/>
              <a:t>)</a:t>
            </a:r>
          </a:p>
          <a:p>
            <a:r>
              <a:rPr lang="en-US" dirty="0" smtClean="0"/>
              <a:t>  JFK(</a:t>
            </a:r>
            <a:r>
              <a:rPr lang="en-US" dirty="0" err="1" smtClean="0"/>
              <a:t>nonPolciAnslemo</a:t>
            </a:r>
            <a:r>
              <a:rPr lang="en-US" dirty="0" smtClean="0"/>
              <a:t>(</a:t>
            </a:r>
            <a:r>
              <a:rPr lang="en-US" strike="sngStrike" dirty="0" smtClean="0"/>
              <a:t>church</a:t>
            </a:r>
            <a:r>
              <a:rPr lang="en-US" dirty="0" smtClean="0"/>
              <a:t>))</a:t>
            </a:r>
          </a:p>
          <a:p>
            <a:endParaRPr lang="en-US" dirty="0"/>
          </a:p>
          <a:p>
            <a:r>
              <a:rPr lang="en-US" dirty="0" smtClean="0"/>
              <a:t>FORT WORTH </a:t>
            </a:r>
            <a:r>
              <a:rPr lang="en-US" strike="sngStrike" dirty="0" err="1" smtClean="0"/>
              <a:t>dtcc</a:t>
            </a:r>
            <a:endParaRPr lang="en-US" strike="sngStrike" dirty="0" smtClean="0"/>
          </a:p>
          <a:p>
            <a:r>
              <a:rPr lang="en-US" dirty="0" smtClean="0"/>
              <a:t>  </a:t>
            </a:r>
            <a:r>
              <a:rPr lang="en-US" strike="sngStrike" dirty="0" smtClean="0"/>
              <a:t>java </a:t>
            </a:r>
            <a:r>
              <a:rPr lang="en-US" strike="sngStrike" dirty="0" err="1" smtClean="0"/>
              <a:t>mq</a:t>
            </a:r>
            <a:r>
              <a:rPr lang="en-US" dirty="0" smtClean="0"/>
              <a:t>  </a:t>
            </a:r>
            <a:r>
              <a:rPr lang="en-US" dirty="0" err="1" smtClean="0"/>
              <a:t>ibm.dmiler.tivoli</a:t>
            </a:r>
            <a:endParaRPr lang="en-US" dirty="0" smtClean="0"/>
          </a:p>
          <a:p>
            <a:r>
              <a:rPr lang="en-US" dirty="0" smtClean="0"/>
              <a:t>DEPARMETN OF JUSTICE </a:t>
            </a:r>
          </a:p>
          <a:p>
            <a:r>
              <a:rPr lang="en-US" dirty="0" smtClean="0"/>
              <a:t>NEW YORK</a:t>
            </a:r>
            <a:r>
              <a:rPr lang="en-US" dirty="0"/>
              <a:t/>
            </a:r>
            <a:br>
              <a:rPr lang="en-US" dirty="0"/>
            </a:br>
            <a:r>
              <a:rPr lang="en-US" dirty="0" smtClean="0"/>
              <a:t>DEPAORMENT OF LABOR</a:t>
            </a:r>
          </a:p>
          <a:p>
            <a:r>
              <a:rPr lang="en-US" dirty="0" smtClean="0"/>
              <a:t>NEW YORK </a:t>
            </a:r>
          </a:p>
          <a:p>
            <a:r>
              <a:rPr lang="en-US" dirty="0" smtClean="0"/>
              <a:t>CVPA.(</a:t>
            </a:r>
            <a:r>
              <a:rPr lang="en-US" strike="sngStrike" dirty="0" smtClean="0"/>
              <a:t>Olivia Reiss</a:t>
            </a:r>
            <a:r>
              <a:rPr lang="en-US" dirty="0" smtClean="0"/>
              <a:t>)</a:t>
            </a:r>
            <a:endParaRPr lang="en-US" dirty="0"/>
          </a:p>
        </p:txBody>
      </p:sp>
      <p:sp>
        <p:nvSpPr>
          <p:cNvPr id="3" name="TextBox 2"/>
          <p:cNvSpPr txBox="1"/>
          <p:nvPr/>
        </p:nvSpPr>
        <p:spPr>
          <a:xfrm>
            <a:off x="8663697" y="654343"/>
            <a:ext cx="2753190" cy="369332"/>
          </a:xfrm>
          <a:prstGeom prst="rect">
            <a:avLst/>
          </a:prstGeom>
          <a:noFill/>
        </p:spPr>
        <p:txBody>
          <a:bodyPr wrap="none" rtlCol="0">
            <a:spAutoFit/>
          </a:bodyPr>
          <a:lstStyle/>
          <a:p>
            <a:r>
              <a:rPr lang="en-US" b="1" dirty="0" smtClean="0"/>
              <a:t>CONSTRAINTS(PREA:CVPA)</a:t>
            </a:r>
            <a:endParaRPr lang="en-US" b="1" dirty="0"/>
          </a:p>
        </p:txBody>
      </p:sp>
      <p:sp>
        <p:nvSpPr>
          <p:cNvPr id="5" name="TextBox 4"/>
          <p:cNvSpPr txBox="1"/>
          <p:nvPr/>
        </p:nvSpPr>
        <p:spPr>
          <a:xfrm>
            <a:off x="1038373" y="4444995"/>
            <a:ext cx="3224472" cy="646331"/>
          </a:xfrm>
          <a:prstGeom prst="rect">
            <a:avLst/>
          </a:prstGeom>
          <a:noFill/>
        </p:spPr>
        <p:txBody>
          <a:bodyPr wrap="none" rtlCol="0">
            <a:spAutoFit/>
          </a:bodyPr>
          <a:lstStyle/>
          <a:p>
            <a:r>
              <a:rPr lang="en-US" dirty="0" smtClean="0"/>
              <a:t>FORT WORTH </a:t>
            </a:r>
            <a:r>
              <a:rPr lang="en-US" strike="sngStrike" dirty="0" smtClean="0"/>
              <a:t>oracle constraints </a:t>
            </a:r>
          </a:p>
          <a:p>
            <a:r>
              <a:rPr lang="en-US" dirty="0" smtClean="0"/>
              <a:t>MLITIRY </a:t>
            </a:r>
            <a:r>
              <a:rPr lang="en-US" strike="sngStrike" dirty="0" smtClean="0"/>
              <a:t>bill</a:t>
            </a:r>
            <a:endParaRPr lang="en-US" strike="sngStrike" dirty="0"/>
          </a:p>
        </p:txBody>
      </p:sp>
      <p:sp>
        <p:nvSpPr>
          <p:cNvPr id="13" name="TextBox 12"/>
          <p:cNvSpPr txBox="1"/>
          <p:nvPr/>
        </p:nvSpPr>
        <p:spPr>
          <a:xfrm>
            <a:off x="2644485" y="6468811"/>
            <a:ext cx="6714402" cy="369332"/>
          </a:xfrm>
          <a:prstGeom prst="rect">
            <a:avLst/>
          </a:prstGeom>
          <a:noFill/>
        </p:spPr>
        <p:txBody>
          <a:bodyPr wrap="none" rtlCol="0">
            <a:spAutoFit/>
          </a:bodyPr>
          <a:lstStyle/>
          <a:p>
            <a:r>
              <a:rPr lang="en-US" strike="sngStrike" dirty="0" smtClean="0"/>
              <a:t>BELOW THE RADAR</a:t>
            </a:r>
            <a:r>
              <a:rPr lang="en-US" dirty="0" smtClean="0"/>
              <a:t>: GOVERNOUR GAVIN NEWSOM, ROSS CALIFORNIA</a:t>
            </a:r>
            <a:endParaRPr lang="en-US" dirty="0"/>
          </a:p>
        </p:txBody>
      </p:sp>
      <p:sp>
        <p:nvSpPr>
          <p:cNvPr id="15" name="Rectangle 14"/>
          <p:cNvSpPr/>
          <p:nvPr/>
        </p:nvSpPr>
        <p:spPr>
          <a:xfrm>
            <a:off x="64769" y="1006091"/>
            <a:ext cx="689997" cy="369332"/>
          </a:xfrm>
          <a:prstGeom prst="rect">
            <a:avLst/>
          </a:prstGeom>
        </p:spPr>
        <p:txBody>
          <a:bodyPr wrap="none">
            <a:spAutoFit/>
          </a:bodyPr>
          <a:lstStyle/>
          <a:p>
            <a:r>
              <a:rPr lang="en-US" b="1" dirty="0"/>
              <a:t>CVPA</a:t>
            </a:r>
          </a:p>
        </p:txBody>
      </p:sp>
      <p:sp>
        <p:nvSpPr>
          <p:cNvPr id="16" name="TextBox 15"/>
          <p:cNvSpPr txBox="1"/>
          <p:nvPr/>
        </p:nvSpPr>
        <p:spPr>
          <a:xfrm>
            <a:off x="8798221" y="5691092"/>
            <a:ext cx="3141245" cy="369332"/>
          </a:xfrm>
          <a:prstGeom prst="rect">
            <a:avLst/>
          </a:prstGeom>
          <a:noFill/>
        </p:spPr>
        <p:txBody>
          <a:bodyPr wrap="none" rtlCol="0">
            <a:spAutoFit/>
          </a:bodyPr>
          <a:lstStyle/>
          <a:p>
            <a:r>
              <a:rPr lang="en-US" dirty="0" smtClean="0"/>
              <a:t>MEKREL.(</a:t>
            </a:r>
            <a:r>
              <a:rPr lang="en-US" dirty="0" err="1" smtClean="0"/>
              <a:t>ddr</a:t>
            </a:r>
            <a:r>
              <a:rPr lang="en-US" dirty="0" smtClean="0"/>
              <a:t>).PUTIN(</a:t>
            </a:r>
            <a:r>
              <a:rPr lang="en-US" dirty="0" err="1" smtClean="0"/>
              <a:t>gohrohce</a:t>
            </a:r>
            <a:r>
              <a:rPr lang="en-US" dirty="0" smtClean="0"/>
              <a:t>)</a:t>
            </a:r>
            <a:endParaRPr lang="en-US" dirty="0"/>
          </a:p>
        </p:txBody>
      </p:sp>
      <p:cxnSp>
        <p:nvCxnSpPr>
          <p:cNvPr id="19" name="Straight Connector 18"/>
          <p:cNvCxnSpPr/>
          <p:nvPr/>
        </p:nvCxnSpPr>
        <p:spPr>
          <a:xfrm>
            <a:off x="9685421" y="5691092"/>
            <a:ext cx="818147" cy="541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587789" y="5605125"/>
            <a:ext cx="1604211" cy="86368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5858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610" y="523149"/>
            <a:ext cx="1285875" cy="3571875"/>
          </a:xfrm>
          <a:prstGeom prst="rect">
            <a:avLst/>
          </a:prstGeom>
        </p:spPr>
      </p:pic>
      <p:cxnSp>
        <p:nvCxnSpPr>
          <p:cNvPr id="6" name="Straight Connector 5"/>
          <p:cNvCxnSpPr/>
          <p:nvPr/>
        </p:nvCxnSpPr>
        <p:spPr>
          <a:xfrm>
            <a:off x="1050968" y="16799"/>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1044810"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60914" y="529038"/>
            <a:ext cx="947824" cy="584775"/>
          </a:xfrm>
          <a:prstGeom prst="rect">
            <a:avLst/>
          </a:prstGeom>
          <a:noFill/>
        </p:spPr>
        <p:txBody>
          <a:bodyPr wrap="none" rtlCol="0">
            <a:spAutoFit/>
          </a:bodyPr>
          <a:lstStyle/>
          <a:p>
            <a:r>
              <a:rPr lang="en-US" sz="1200" b="1" dirty="0" smtClean="0"/>
              <a:t>TERRROISM</a:t>
            </a:r>
          </a:p>
          <a:p>
            <a:r>
              <a:rPr lang="en-US" sz="2000" b="1" dirty="0" smtClean="0"/>
              <a:t>WMD</a:t>
            </a:r>
            <a:endParaRPr lang="en-US" sz="2000" b="1" dirty="0"/>
          </a:p>
        </p:txBody>
      </p:sp>
      <p:cxnSp>
        <p:nvCxnSpPr>
          <p:cNvPr id="9" name="Straight Connector 8"/>
          <p:cNvCxnSpPr/>
          <p:nvPr/>
        </p:nvCxnSpPr>
        <p:spPr>
          <a:xfrm>
            <a:off x="812104" y="526093"/>
            <a:ext cx="11227496" cy="0"/>
          </a:xfrm>
          <a:prstGeom prst="line">
            <a:avLst/>
          </a:prstGeom>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stretch>
            <a:fillRect/>
          </a:stretch>
        </p:blipFill>
        <p:spPr>
          <a:xfrm>
            <a:off x="2798306" y="654343"/>
            <a:ext cx="3887109" cy="5814468"/>
          </a:xfrm>
          <a:prstGeom prst="rect">
            <a:avLst/>
          </a:prstGeom>
        </p:spPr>
      </p:pic>
      <p:sp>
        <p:nvSpPr>
          <p:cNvPr id="15" name="Rectangle 14"/>
          <p:cNvSpPr/>
          <p:nvPr/>
        </p:nvSpPr>
        <p:spPr>
          <a:xfrm>
            <a:off x="64769" y="1006091"/>
            <a:ext cx="689997" cy="369332"/>
          </a:xfrm>
          <a:prstGeom prst="rect">
            <a:avLst/>
          </a:prstGeom>
        </p:spPr>
        <p:txBody>
          <a:bodyPr wrap="none">
            <a:spAutoFit/>
          </a:bodyPr>
          <a:lstStyle/>
          <a:p>
            <a:r>
              <a:rPr lang="en-US" b="1" dirty="0"/>
              <a:t>CVPA</a:t>
            </a:r>
          </a:p>
        </p:txBody>
      </p:sp>
      <p:sp>
        <p:nvSpPr>
          <p:cNvPr id="16" name="TextBox 15"/>
          <p:cNvSpPr txBox="1"/>
          <p:nvPr/>
        </p:nvSpPr>
        <p:spPr>
          <a:xfrm>
            <a:off x="7446544" y="1337737"/>
            <a:ext cx="3141245" cy="369332"/>
          </a:xfrm>
          <a:prstGeom prst="rect">
            <a:avLst/>
          </a:prstGeom>
          <a:noFill/>
        </p:spPr>
        <p:txBody>
          <a:bodyPr wrap="none" rtlCol="0">
            <a:spAutoFit/>
          </a:bodyPr>
          <a:lstStyle/>
          <a:p>
            <a:r>
              <a:rPr lang="en-US" dirty="0" smtClean="0"/>
              <a:t>MEKREL.(</a:t>
            </a:r>
            <a:r>
              <a:rPr lang="en-US" dirty="0" err="1" smtClean="0"/>
              <a:t>ddr</a:t>
            </a:r>
            <a:r>
              <a:rPr lang="en-US" dirty="0" smtClean="0"/>
              <a:t>).PUTIN(</a:t>
            </a:r>
            <a:r>
              <a:rPr lang="en-US" dirty="0" err="1" smtClean="0"/>
              <a:t>gohrohce</a:t>
            </a:r>
            <a:r>
              <a:rPr lang="en-US" dirty="0" smtClean="0"/>
              <a:t>)</a:t>
            </a:r>
            <a:endParaRPr lang="en-US" dirty="0"/>
          </a:p>
        </p:txBody>
      </p:sp>
      <p:cxnSp>
        <p:nvCxnSpPr>
          <p:cNvPr id="19" name="Straight Connector 18"/>
          <p:cNvCxnSpPr/>
          <p:nvPr/>
        </p:nvCxnSpPr>
        <p:spPr>
          <a:xfrm>
            <a:off x="7664116" y="1475847"/>
            <a:ext cx="1069449" cy="46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endCxn id="16" idx="3"/>
          </p:cNvCxnSpPr>
          <p:nvPr/>
        </p:nvCxnSpPr>
        <p:spPr>
          <a:xfrm>
            <a:off x="8892540" y="1522403"/>
            <a:ext cx="1695249"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7664116" y="2057047"/>
            <a:ext cx="4839145" cy="923330"/>
          </a:xfrm>
          <a:prstGeom prst="rect">
            <a:avLst/>
          </a:prstGeom>
        </p:spPr>
        <p:txBody>
          <a:bodyPr wrap="none">
            <a:spAutoFit/>
          </a:bodyPr>
          <a:lstStyle/>
          <a:p>
            <a:r>
              <a:rPr lang="en-US" dirty="0"/>
              <a:t>GOVERNOUR GAVIN NEWSOM, ROSS </a:t>
            </a:r>
            <a:r>
              <a:rPr lang="en-US" dirty="0" smtClean="0"/>
              <a:t>CALIFORNIA</a:t>
            </a:r>
          </a:p>
          <a:p>
            <a:r>
              <a:rPr lang="en-US" dirty="0"/>
              <a:t> </a:t>
            </a:r>
            <a:r>
              <a:rPr lang="en-US" dirty="0" smtClean="0"/>
              <a:t>   </a:t>
            </a:r>
            <a:r>
              <a:rPr lang="en-US" strike="sngStrike" dirty="0" smtClean="0"/>
              <a:t>below(radar</a:t>
            </a:r>
            <a:r>
              <a:rPr lang="en-US" dirty="0" smtClean="0"/>
              <a:t>) </a:t>
            </a:r>
            <a:r>
              <a:rPr lang="en-US" strike="sngStrike" dirty="0" err="1" smtClean="0"/>
              <a:t>Diagnotics</a:t>
            </a:r>
            <a:r>
              <a:rPr lang="en-US" dirty="0" smtClean="0"/>
              <a:t> GOVERNMENT</a:t>
            </a:r>
          </a:p>
          <a:p>
            <a:r>
              <a:rPr lang="en-US" dirty="0" smtClean="0"/>
              <a:t>MAYOR </a:t>
            </a:r>
            <a:endParaRPr lang="en-US" dirty="0"/>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0182" y="4095024"/>
            <a:ext cx="2046766" cy="2478505"/>
          </a:xfrm>
          <a:prstGeom prst="rect">
            <a:avLst/>
          </a:prstGeom>
        </p:spPr>
      </p:pic>
      <p:sp>
        <p:nvSpPr>
          <p:cNvPr id="14" name="TextBox 13"/>
          <p:cNvSpPr txBox="1"/>
          <p:nvPr/>
        </p:nvSpPr>
        <p:spPr>
          <a:xfrm>
            <a:off x="7664116" y="3561577"/>
            <a:ext cx="2726387" cy="369332"/>
          </a:xfrm>
          <a:prstGeom prst="rect">
            <a:avLst/>
          </a:prstGeom>
          <a:noFill/>
        </p:spPr>
        <p:txBody>
          <a:bodyPr wrap="none" rtlCol="0">
            <a:spAutoFit/>
          </a:bodyPr>
          <a:lstStyle/>
          <a:p>
            <a:r>
              <a:rPr lang="en-US" dirty="0" err="1" smtClean="0"/>
              <a:t>nonPoliceDocumentLogical</a:t>
            </a:r>
            <a:endParaRPr lang="en-US" dirty="0"/>
          </a:p>
        </p:txBody>
      </p:sp>
      <p:sp>
        <p:nvSpPr>
          <p:cNvPr id="17" name="Down Arrow 16"/>
          <p:cNvSpPr/>
          <p:nvPr/>
        </p:nvSpPr>
        <p:spPr>
          <a:xfrm>
            <a:off x="6839236" y="1396609"/>
            <a:ext cx="709863" cy="17163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a:off x="6839236" y="3236835"/>
            <a:ext cx="709863" cy="17163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9647850" y="4095024"/>
            <a:ext cx="4547937" cy="1477328"/>
          </a:xfrm>
          <a:prstGeom prst="rect">
            <a:avLst/>
          </a:prstGeom>
          <a:noFill/>
        </p:spPr>
        <p:txBody>
          <a:bodyPr wrap="square" rtlCol="0">
            <a:spAutoFit/>
          </a:bodyPr>
          <a:lstStyle/>
          <a:p>
            <a:r>
              <a:rPr lang="en-US" dirty="0" smtClean="0"/>
              <a:t>Ibm.damiler.glu.employe.</a:t>
            </a:r>
            <a:r>
              <a:rPr lang="en-US" dirty="0" err="1" smtClean="0"/>
              <a:t>duk</a:t>
            </a:r>
            <a:r>
              <a:rPr lang="en-US" dirty="0" smtClean="0"/>
              <a:t>.?.</a:t>
            </a:r>
            <a:r>
              <a:rPr lang="en-US" dirty="0" err="1" smtClean="0"/>
              <a:t>avg</a:t>
            </a:r>
            <a:r>
              <a:rPr lang="en-US" dirty="0" smtClean="0"/>
              <a:t> (WWI)</a:t>
            </a:r>
          </a:p>
          <a:p>
            <a:endParaRPr lang="en-US" dirty="0"/>
          </a:p>
          <a:p>
            <a:r>
              <a:rPr lang="en-US" dirty="0" smtClean="0"/>
              <a:t>The documents are generated</a:t>
            </a:r>
          </a:p>
          <a:p>
            <a:r>
              <a:rPr lang="en-US" dirty="0" smtClean="0"/>
              <a:t>Offshore and send from </a:t>
            </a:r>
          </a:p>
          <a:p>
            <a:r>
              <a:rPr lang="en-US" dirty="0" smtClean="0"/>
              <a:t>MERKEL and PUTIN in </a:t>
            </a:r>
            <a:r>
              <a:rPr lang="en-US" dirty="0" err="1" smtClean="0"/>
              <a:t>packeges</a:t>
            </a:r>
            <a:endParaRPr lang="en-US" dirty="0"/>
          </a:p>
        </p:txBody>
      </p:sp>
      <p:sp>
        <p:nvSpPr>
          <p:cNvPr id="20" name="TextBox 19"/>
          <p:cNvSpPr txBox="1"/>
          <p:nvPr/>
        </p:nvSpPr>
        <p:spPr>
          <a:xfrm>
            <a:off x="9703564" y="6171628"/>
            <a:ext cx="721672" cy="369332"/>
          </a:xfrm>
          <a:prstGeom prst="rect">
            <a:avLst/>
          </a:prstGeom>
          <a:noFill/>
        </p:spPr>
        <p:txBody>
          <a:bodyPr wrap="none" rtlCol="0">
            <a:spAutoFit/>
          </a:bodyPr>
          <a:lstStyle/>
          <a:p>
            <a:r>
              <a:rPr lang="en-US" dirty="0" smtClean="0"/>
              <a:t>[x] no</a:t>
            </a:r>
            <a:endParaRPr lang="en-US" dirty="0"/>
          </a:p>
        </p:txBody>
      </p:sp>
      <p:sp>
        <p:nvSpPr>
          <p:cNvPr id="28" name="TextBox 27"/>
          <p:cNvSpPr txBox="1"/>
          <p:nvPr/>
        </p:nvSpPr>
        <p:spPr>
          <a:xfrm>
            <a:off x="7955280" y="821425"/>
            <a:ext cx="1885581" cy="369332"/>
          </a:xfrm>
          <a:prstGeom prst="rect">
            <a:avLst/>
          </a:prstGeom>
          <a:noFill/>
        </p:spPr>
        <p:txBody>
          <a:bodyPr wrap="none" rtlCol="0">
            <a:spAutoFit/>
          </a:bodyPr>
          <a:lstStyle/>
          <a:p>
            <a:r>
              <a:rPr lang="en-US" dirty="0" err="1" smtClean="0"/>
              <a:t>Ibm</a:t>
            </a:r>
            <a:r>
              <a:rPr lang="en-US" dirty="0" smtClean="0"/>
              <a:t>(AS2 protocol)</a:t>
            </a:r>
            <a:endParaRPr lang="en-US" dirty="0"/>
          </a:p>
        </p:txBody>
      </p:sp>
    </p:spTree>
    <p:extLst>
      <p:ext uri="{BB962C8B-B14F-4D97-AF65-F5344CB8AC3E}">
        <p14:creationId xmlns:p14="http://schemas.microsoft.com/office/powerpoint/2010/main" val="1913483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2496" y="365406"/>
            <a:ext cx="1285875" cy="3571875"/>
          </a:xfrm>
          <a:prstGeom prst="rect">
            <a:avLst/>
          </a:prstGeom>
        </p:spPr>
      </p:pic>
      <p:cxnSp>
        <p:nvCxnSpPr>
          <p:cNvPr id="6" name="Straight Connector 5"/>
          <p:cNvCxnSpPr/>
          <p:nvPr/>
        </p:nvCxnSpPr>
        <p:spPr>
          <a:xfrm>
            <a:off x="951978" y="0"/>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964504"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145140" y="526093"/>
            <a:ext cx="674224" cy="369332"/>
          </a:xfrm>
          <a:prstGeom prst="rect">
            <a:avLst/>
          </a:prstGeom>
          <a:noFill/>
        </p:spPr>
        <p:txBody>
          <a:bodyPr wrap="none" rtlCol="0">
            <a:spAutoFit/>
          </a:bodyPr>
          <a:lstStyle/>
          <a:p>
            <a:r>
              <a:rPr lang="en-US" dirty="0" smtClean="0"/>
              <a:t>CVPA</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888" y="895425"/>
            <a:ext cx="4695825" cy="3419475"/>
          </a:xfrm>
          <a:prstGeom prst="rect">
            <a:avLst/>
          </a:prstGeom>
        </p:spPr>
      </p:pic>
      <p:sp>
        <p:nvSpPr>
          <p:cNvPr id="9" name="TextBox 8"/>
          <p:cNvSpPr txBox="1"/>
          <p:nvPr/>
        </p:nvSpPr>
        <p:spPr>
          <a:xfrm>
            <a:off x="4822520" y="4987447"/>
            <a:ext cx="4261038" cy="369332"/>
          </a:xfrm>
          <a:prstGeom prst="rect">
            <a:avLst/>
          </a:prstGeom>
          <a:noFill/>
        </p:spPr>
        <p:txBody>
          <a:bodyPr wrap="none" rtlCol="0">
            <a:spAutoFit/>
          </a:bodyPr>
          <a:lstStyle/>
          <a:p>
            <a:r>
              <a:rPr lang="en-US" dirty="0" smtClean="0"/>
              <a:t>1987 TANNER   </a:t>
            </a:r>
            <a:r>
              <a:rPr lang="en-US" strike="sngStrike" dirty="0" err="1" smtClean="0"/>
              <a:t>bannerbat</a:t>
            </a:r>
            <a:r>
              <a:rPr lang="en-US" strike="sngStrike" dirty="0" smtClean="0"/>
              <a:t> designated hitter</a:t>
            </a:r>
            <a:endParaRPr lang="en-US" strike="sngStrike" dirty="0"/>
          </a:p>
        </p:txBody>
      </p:sp>
      <p:cxnSp>
        <p:nvCxnSpPr>
          <p:cNvPr id="11" name="Straight Arrow Connector 10"/>
          <p:cNvCxnSpPr/>
          <p:nvPr/>
        </p:nvCxnSpPr>
        <p:spPr>
          <a:xfrm>
            <a:off x="7164888" y="2605414"/>
            <a:ext cx="313150" cy="22171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630438" y="2605414"/>
            <a:ext cx="724422" cy="2369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1771" y="710759"/>
            <a:ext cx="3300645" cy="4164904"/>
          </a:xfrm>
          <a:prstGeom prst="rect">
            <a:avLst/>
          </a:prstGeom>
        </p:spPr>
      </p:pic>
    </p:spTree>
    <p:extLst>
      <p:ext uri="{BB962C8B-B14F-4D97-AF65-F5344CB8AC3E}">
        <p14:creationId xmlns:p14="http://schemas.microsoft.com/office/powerpoint/2010/main" val="40666384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0378" y="523149"/>
            <a:ext cx="1285875" cy="3571875"/>
          </a:xfrm>
          <a:prstGeom prst="rect">
            <a:avLst/>
          </a:prstGeom>
        </p:spPr>
      </p:pic>
      <p:cxnSp>
        <p:nvCxnSpPr>
          <p:cNvPr id="6" name="Straight Connector 5"/>
          <p:cNvCxnSpPr/>
          <p:nvPr/>
        </p:nvCxnSpPr>
        <p:spPr>
          <a:xfrm>
            <a:off x="1050968" y="16799"/>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1044810"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60914" y="529038"/>
            <a:ext cx="947824" cy="584775"/>
          </a:xfrm>
          <a:prstGeom prst="rect">
            <a:avLst/>
          </a:prstGeom>
          <a:noFill/>
        </p:spPr>
        <p:txBody>
          <a:bodyPr wrap="none" rtlCol="0">
            <a:spAutoFit/>
          </a:bodyPr>
          <a:lstStyle/>
          <a:p>
            <a:r>
              <a:rPr lang="en-US" sz="1200" b="1" dirty="0" smtClean="0"/>
              <a:t>TERRROISM</a:t>
            </a:r>
          </a:p>
          <a:p>
            <a:r>
              <a:rPr lang="en-US" sz="2000" b="1" dirty="0" smtClean="0"/>
              <a:t>WMD</a:t>
            </a:r>
            <a:endParaRPr lang="en-US" sz="2000" b="1" dirty="0"/>
          </a:p>
        </p:txBody>
      </p:sp>
      <p:cxnSp>
        <p:nvCxnSpPr>
          <p:cNvPr id="9" name="Straight Connector 8"/>
          <p:cNvCxnSpPr/>
          <p:nvPr/>
        </p:nvCxnSpPr>
        <p:spPr>
          <a:xfrm>
            <a:off x="812104" y="526093"/>
            <a:ext cx="11227496"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43536" y="874338"/>
            <a:ext cx="3394553" cy="769441"/>
          </a:xfrm>
          <a:prstGeom prst="rect">
            <a:avLst/>
          </a:prstGeom>
          <a:noFill/>
        </p:spPr>
        <p:txBody>
          <a:bodyPr wrap="square" rtlCol="0">
            <a:spAutoFit/>
          </a:bodyPr>
          <a:lstStyle/>
          <a:p>
            <a:r>
              <a:rPr lang="en-US" sz="4400" b="1" dirty="0" smtClean="0"/>
              <a:t>BLACK</a:t>
            </a:r>
            <a:endParaRPr lang="en-US" sz="4400" b="1" dirty="0"/>
          </a:p>
        </p:txBody>
      </p:sp>
      <p:sp>
        <p:nvSpPr>
          <p:cNvPr id="12" name="TextBox 11"/>
          <p:cNvSpPr txBox="1"/>
          <p:nvPr/>
        </p:nvSpPr>
        <p:spPr>
          <a:xfrm>
            <a:off x="3243536" y="631999"/>
            <a:ext cx="1591461" cy="369332"/>
          </a:xfrm>
          <a:prstGeom prst="rect">
            <a:avLst/>
          </a:prstGeom>
          <a:noFill/>
        </p:spPr>
        <p:txBody>
          <a:bodyPr wrap="none" rtlCol="0">
            <a:spAutoFit/>
          </a:bodyPr>
          <a:lstStyle/>
          <a:p>
            <a:r>
              <a:rPr lang="en-US" dirty="0" smtClean="0"/>
              <a:t>FEDERAL BANK</a:t>
            </a:r>
            <a:endParaRPr lang="en-US" dirty="0"/>
          </a:p>
        </p:txBody>
      </p:sp>
      <p:pic>
        <p:nvPicPr>
          <p:cNvPr id="30" name="Picture 29"/>
          <p:cNvPicPr>
            <a:picLocks noChangeAspect="1"/>
          </p:cNvPicPr>
          <p:nvPr/>
        </p:nvPicPr>
        <p:blipFill>
          <a:blip r:embed="rId3"/>
          <a:stretch>
            <a:fillRect/>
          </a:stretch>
        </p:blipFill>
        <p:spPr>
          <a:xfrm>
            <a:off x="3333094" y="1643779"/>
            <a:ext cx="1721059" cy="1721059"/>
          </a:xfrm>
          <a:prstGeom prst="rect">
            <a:avLst/>
          </a:prstGeom>
        </p:spPr>
      </p:pic>
      <p:pic>
        <p:nvPicPr>
          <p:cNvPr id="48" name="Picture 47"/>
          <p:cNvPicPr>
            <a:picLocks noChangeAspect="1"/>
          </p:cNvPicPr>
          <p:nvPr/>
        </p:nvPicPr>
        <p:blipFill>
          <a:blip r:embed="rId4"/>
          <a:stretch>
            <a:fillRect/>
          </a:stretch>
        </p:blipFill>
        <p:spPr>
          <a:xfrm>
            <a:off x="26710" y="1062504"/>
            <a:ext cx="1018100" cy="1522908"/>
          </a:xfrm>
          <a:prstGeom prst="rect">
            <a:avLst/>
          </a:prstGeom>
        </p:spPr>
      </p:pic>
      <p:graphicFrame>
        <p:nvGraphicFramePr>
          <p:cNvPr id="26" name="Chart 25"/>
          <p:cNvGraphicFramePr>
            <a:graphicFrameLocks/>
          </p:cNvGraphicFramePr>
          <p:nvPr>
            <p:extLst>
              <p:ext uri="{D42A27DB-BD31-4B8C-83A1-F6EECF244321}">
                <p14:modId xmlns:p14="http://schemas.microsoft.com/office/powerpoint/2010/main" val="4080256165"/>
              </p:ext>
            </p:extLst>
          </p:nvPr>
        </p:nvGraphicFramePr>
        <p:xfrm>
          <a:off x="6230733" y="3545761"/>
          <a:ext cx="2166230" cy="1344445"/>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p:cNvSpPr txBox="1"/>
          <p:nvPr/>
        </p:nvSpPr>
        <p:spPr>
          <a:xfrm>
            <a:off x="9438252" y="1892862"/>
            <a:ext cx="2599173" cy="923330"/>
          </a:xfrm>
          <a:prstGeom prst="rect">
            <a:avLst/>
          </a:prstGeom>
          <a:noFill/>
        </p:spPr>
        <p:txBody>
          <a:bodyPr wrap="none" rtlCol="0">
            <a:spAutoFit/>
          </a:bodyPr>
          <a:lstStyle/>
          <a:p>
            <a:r>
              <a:rPr lang="en-US" dirty="0" smtClean="0"/>
              <a:t>ATOMCLOCK(</a:t>
            </a:r>
            <a:r>
              <a:rPr lang="en-US" strike="sngStrike" dirty="0" err="1" smtClean="0"/>
              <a:t>quartzcircle</a:t>
            </a:r>
            <a:r>
              <a:rPr lang="en-US" dirty="0" smtClean="0"/>
              <a:t>)</a:t>
            </a:r>
          </a:p>
          <a:p>
            <a:r>
              <a:rPr lang="en-US" dirty="0" smtClean="0"/>
              <a:t>FREE(PIZZA)</a:t>
            </a:r>
          </a:p>
          <a:p>
            <a:r>
              <a:rPr lang="en-US" dirty="0" smtClean="0"/>
              <a:t>1D8723.</a:t>
            </a:r>
            <a:r>
              <a:rPr lang="en-US" strike="sngStrike" dirty="0" smtClean="0"/>
              <a:t>maxplank.marx</a:t>
            </a:r>
            <a:endParaRPr lang="en-US" strike="sngStrike" dirty="0"/>
          </a:p>
        </p:txBody>
      </p:sp>
      <p:sp>
        <p:nvSpPr>
          <p:cNvPr id="3" name="TextBox 2"/>
          <p:cNvSpPr txBox="1"/>
          <p:nvPr/>
        </p:nvSpPr>
        <p:spPr>
          <a:xfrm>
            <a:off x="6555519" y="3147273"/>
            <a:ext cx="888705" cy="369332"/>
          </a:xfrm>
          <a:prstGeom prst="rect">
            <a:avLst/>
          </a:prstGeom>
          <a:noFill/>
        </p:spPr>
        <p:txBody>
          <a:bodyPr wrap="none" rtlCol="0">
            <a:spAutoFit/>
          </a:bodyPr>
          <a:lstStyle/>
          <a:p>
            <a:r>
              <a:rPr lang="en-US" strike="sngStrike" dirty="0" smtClean="0"/>
              <a:t>(DELTA)</a:t>
            </a:r>
            <a:endParaRPr lang="en-US" strike="sngStrike" dirty="0"/>
          </a:p>
        </p:txBody>
      </p:sp>
      <p:sp>
        <p:nvSpPr>
          <p:cNvPr id="5" name="Right Arrow 4"/>
          <p:cNvSpPr/>
          <p:nvPr/>
        </p:nvSpPr>
        <p:spPr>
          <a:xfrm rot="10800000">
            <a:off x="8053146" y="1730537"/>
            <a:ext cx="1268730" cy="13816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rot="10800000">
            <a:off x="5054154" y="1796319"/>
            <a:ext cx="1268730" cy="13816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555519" y="1687122"/>
            <a:ext cx="1229824" cy="41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smtClean="0"/>
              <a:t>nonPolicContentItem</a:t>
            </a:r>
            <a:endParaRPr lang="en-US" sz="800" dirty="0"/>
          </a:p>
        </p:txBody>
      </p:sp>
      <p:sp>
        <p:nvSpPr>
          <p:cNvPr id="15" name="TextBox 14"/>
          <p:cNvSpPr txBox="1"/>
          <p:nvPr/>
        </p:nvSpPr>
        <p:spPr>
          <a:xfrm>
            <a:off x="6555519" y="2185851"/>
            <a:ext cx="1229824" cy="784830"/>
          </a:xfrm>
          <a:prstGeom prst="rect">
            <a:avLst/>
          </a:prstGeom>
          <a:noFill/>
        </p:spPr>
        <p:txBody>
          <a:bodyPr wrap="none" rtlCol="0">
            <a:spAutoFit/>
          </a:bodyPr>
          <a:lstStyle/>
          <a:p>
            <a:r>
              <a:rPr lang="en-US" sz="900" dirty="0" smtClean="0"/>
              <a:t>Piss on child or</a:t>
            </a:r>
          </a:p>
          <a:p>
            <a:r>
              <a:rPr lang="en-US" sz="900" dirty="0" smtClean="0"/>
              <a:t>Cum on child</a:t>
            </a:r>
          </a:p>
          <a:p>
            <a:r>
              <a:rPr lang="en-US" sz="900" dirty="0" smtClean="0"/>
              <a:t>--</a:t>
            </a:r>
            <a:r>
              <a:rPr lang="en-US" sz="900" dirty="0" err="1" smtClean="0"/>
              <a:t>Swazenegger</a:t>
            </a:r>
            <a:endParaRPr lang="en-US" sz="900" dirty="0" smtClean="0"/>
          </a:p>
          <a:p>
            <a:r>
              <a:rPr lang="en-US" sz="900" dirty="0" err="1" smtClean="0"/>
              <a:t>Governour</a:t>
            </a:r>
            <a:r>
              <a:rPr lang="en-US" sz="900" dirty="0" smtClean="0"/>
              <a:t>–</a:t>
            </a:r>
            <a:r>
              <a:rPr lang="en-US" sz="900" dirty="0" err="1" smtClean="0"/>
              <a:t>Rollrasen</a:t>
            </a:r>
            <a:r>
              <a:rPr lang="en-US" sz="900" dirty="0" smtClean="0"/>
              <a:t>/</a:t>
            </a:r>
          </a:p>
          <a:p>
            <a:r>
              <a:rPr lang="en-US" sz="900" dirty="0" smtClean="0"/>
              <a:t>Roland-</a:t>
            </a:r>
            <a:r>
              <a:rPr lang="en-US" sz="900" dirty="0" err="1" smtClean="0"/>
              <a:t>affif</a:t>
            </a:r>
            <a:endParaRPr lang="en-US" sz="900" dirty="0"/>
          </a:p>
        </p:txBody>
      </p:sp>
      <p:cxnSp>
        <p:nvCxnSpPr>
          <p:cNvPr id="17" name="Straight Connector 16"/>
          <p:cNvCxnSpPr/>
          <p:nvPr/>
        </p:nvCxnSpPr>
        <p:spPr>
          <a:xfrm>
            <a:off x="6555519" y="2098602"/>
            <a:ext cx="0" cy="872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785343" y="2098602"/>
            <a:ext cx="0" cy="872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555519" y="2950340"/>
            <a:ext cx="1229824" cy="20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163060" y="1796319"/>
            <a:ext cx="1950956" cy="1217705"/>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88639" y="764873"/>
            <a:ext cx="1196704" cy="673146"/>
          </a:xfrm>
          <a:prstGeom prst="rect">
            <a:avLst/>
          </a:prstGeom>
        </p:spPr>
      </p:pic>
      <p:cxnSp>
        <p:nvCxnSpPr>
          <p:cNvPr id="43" name="Straight Connector 42"/>
          <p:cNvCxnSpPr/>
          <p:nvPr/>
        </p:nvCxnSpPr>
        <p:spPr>
          <a:xfrm>
            <a:off x="6480545" y="770982"/>
            <a:ext cx="1462342" cy="74887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895176" y="467142"/>
            <a:ext cx="2620846" cy="369332"/>
          </a:xfrm>
          <a:prstGeom prst="rect">
            <a:avLst/>
          </a:prstGeom>
          <a:noFill/>
        </p:spPr>
        <p:txBody>
          <a:bodyPr wrap="none" rtlCol="0">
            <a:spAutoFit/>
          </a:bodyPr>
          <a:lstStyle/>
          <a:p>
            <a:r>
              <a:rPr lang="en-US" strike="sngStrike" dirty="0" err="1" smtClean="0"/>
              <a:t>Ibm.damiler.visa.exectives</a:t>
            </a:r>
            <a:endParaRPr lang="en-US" strike="sngStrike" dirty="0"/>
          </a:p>
        </p:txBody>
      </p:sp>
      <p:sp>
        <p:nvSpPr>
          <p:cNvPr id="46" name="Rectangle 45"/>
          <p:cNvSpPr/>
          <p:nvPr/>
        </p:nvSpPr>
        <p:spPr>
          <a:xfrm>
            <a:off x="225621" y="2829358"/>
            <a:ext cx="692177" cy="369332"/>
          </a:xfrm>
          <a:prstGeom prst="rect">
            <a:avLst/>
          </a:prstGeom>
        </p:spPr>
        <p:txBody>
          <a:bodyPr wrap="none">
            <a:spAutoFit/>
          </a:bodyPr>
          <a:lstStyle/>
          <a:p>
            <a:r>
              <a:rPr lang="en-US" b="1" dirty="0" smtClean="0"/>
              <a:t>CPVA</a:t>
            </a:r>
            <a:endParaRPr lang="en-US" dirty="0"/>
          </a:p>
        </p:txBody>
      </p:sp>
      <p:cxnSp>
        <p:nvCxnSpPr>
          <p:cNvPr id="49" name="Straight Connector 48"/>
          <p:cNvCxnSpPr/>
          <p:nvPr/>
        </p:nvCxnSpPr>
        <p:spPr>
          <a:xfrm flipH="1" flipV="1">
            <a:off x="6163060" y="3685738"/>
            <a:ext cx="2233904" cy="955785"/>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2475237" y="4859513"/>
            <a:ext cx="8631209" cy="2308324"/>
          </a:xfrm>
          <a:prstGeom prst="rect">
            <a:avLst/>
          </a:prstGeom>
          <a:noFill/>
        </p:spPr>
        <p:txBody>
          <a:bodyPr wrap="none" rtlCol="0">
            <a:spAutoFit/>
          </a:bodyPr>
          <a:lstStyle/>
          <a:p>
            <a:r>
              <a:rPr lang="en-US" strike="sngStrike" dirty="0" err="1" smtClean="0"/>
              <a:t>Ibm.damier.visa.executive.facebook.queu</a:t>
            </a:r>
            <a:r>
              <a:rPr lang="en-US" dirty="0" err="1" smtClean="0"/>
              <a:t>e.nonPolcieContentItems</a:t>
            </a:r>
            <a:endParaRPr lang="en-US" dirty="0" smtClean="0"/>
          </a:p>
          <a:p>
            <a:r>
              <a:rPr lang="en-US" dirty="0"/>
              <a:t> </a:t>
            </a:r>
            <a:r>
              <a:rPr lang="en-US" dirty="0" smtClean="0"/>
              <a:t>  - CPVA INDIAN </a:t>
            </a:r>
            <a:r>
              <a:rPr lang="en-US" dirty="0" err="1" smtClean="0"/>
              <a:t>nonPoliceHolday</a:t>
            </a:r>
            <a:r>
              <a:rPr lang="en-US" dirty="0" smtClean="0"/>
              <a:t>: </a:t>
            </a:r>
            <a:r>
              <a:rPr lang="en-US" strike="sngStrike" dirty="0" err="1" smtClean="0"/>
              <a:t>odwalla</a:t>
            </a:r>
            <a:r>
              <a:rPr lang="en-US" strike="sngStrike" dirty="0" smtClean="0"/>
              <a:t> </a:t>
            </a:r>
            <a:r>
              <a:rPr lang="en-US" strike="sngStrike" dirty="0" err="1" smtClean="0"/>
              <a:t>cumming</a:t>
            </a:r>
            <a:r>
              <a:rPr lang="en-US" strike="sngStrike" dirty="0" smtClean="0"/>
              <a:t> on women with paint</a:t>
            </a:r>
          </a:p>
          <a:p>
            <a:r>
              <a:rPr lang="en-US" dirty="0"/>
              <a:t>  </a:t>
            </a:r>
            <a:r>
              <a:rPr lang="en-US" dirty="0" smtClean="0"/>
              <a:t> - NSA </a:t>
            </a:r>
            <a:r>
              <a:rPr lang="en-US" strike="sngStrike" dirty="0" smtClean="0"/>
              <a:t>Sail boar without peak </a:t>
            </a:r>
          </a:p>
          <a:p>
            <a:r>
              <a:rPr lang="en-US" dirty="0"/>
              <a:t> </a:t>
            </a:r>
            <a:r>
              <a:rPr lang="en-US" dirty="0" smtClean="0"/>
              <a:t>  - §187 </a:t>
            </a:r>
            <a:r>
              <a:rPr lang="en-US" dirty="0" err="1" smtClean="0"/>
              <a:t>nonPoliceSexAbuse</a:t>
            </a:r>
            <a:r>
              <a:rPr lang="en-US" dirty="0" smtClean="0"/>
              <a:t>  </a:t>
            </a:r>
            <a:r>
              <a:rPr lang="en-US" strike="sngStrike" dirty="0" smtClean="0"/>
              <a:t>blue couch living room office</a:t>
            </a:r>
          </a:p>
          <a:p>
            <a:endParaRPr lang="en-US" strike="sngStrike" dirty="0"/>
          </a:p>
          <a:p>
            <a:r>
              <a:rPr lang="en-US" strike="sngStrike" dirty="0" smtClean="0"/>
              <a:t>SQ.WWI 0.1 </a:t>
            </a:r>
            <a:r>
              <a:rPr lang="en-US" strike="sngStrike" dirty="0" err="1" smtClean="0"/>
              <a:t>ibm.dmielr.stanfore.kit.fh</a:t>
            </a:r>
            <a:r>
              <a:rPr lang="en-US" strike="sngStrike" dirty="0" smtClean="0"/>
              <a:t>.(</a:t>
            </a:r>
            <a:r>
              <a:rPr lang="en-US" strike="sngStrike" dirty="0" err="1" smtClean="0"/>
              <a:t>mit</a:t>
            </a:r>
            <a:r>
              <a:rPr lang="en-US" strike="sngStrike" dirty="0" smtClean="0"/>
              <a:t>).</a:t>
            </a:r>
            <a:r>
              <a:rPr lang="en-US" strike="sngStrike" dirty="0" err="1" smtClean="0"/>
              <a:t>accnetuer.paytouh</a:t>
            </a:r>
            <a:r>
              <a:rPr lang="en-US" strike="sngStrike" dirty="0" smtClean="0"/>
              <a:t>.(targeted )marking Dr. Ross</a:t>
            </a:r>
          </a:p>
          <a:p>
            <a:r>
              <a:rPr lang="en-US" dirty="0" smtClean="0"/>
              <a:t>	</a:t>
            </a:r>
            <a:r>
              <a:rPr lang="en-US" strike="sngStrike" dirty="0" smtClean="0"/>
              <a:t>Person looks like </a:t>
            </a:r>
            <a:r>
              <a:rPr lang="en-US" strike="sngStrike" dirty="0" err="1" smtClean="0"/>
              <a:t>profresor</a:t>
            </a:r>
            <a:r>
              <a:rPr lang="en-US" strike="sngStrike" dirty="0" smtClean="0"/>
              <a:t> on ferry works also there</a:t>
            </a:r>
          </a:p>
          <a:p>
            <a:endParaRPr lang="en-US" strike="sngStrike" dirty="0"/>
          </a:p>
        </p:txBody>
      </p:sp>
    </p:spTree>
    <p:extLst>
      <p:ext uri="{BB962C8B-B14F-4D97-AF65-F5344CB8AC3E}">
        <p14:creationId xmlns:p14="http://schemas.microsoft.com/office/powerpoint/2010/main" val="4011728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49" y="3280410"/>
            <a:ext cx="1285875" cy="3571875"/>
          </a:xfrm>
          <a:prstGeom prst="rect">
            <a:avLst/>
          </a:prstGeom>
        </p:spPr>
      </p:pic>
      <p:cxnSp>
        <p:nvCxnSpPr>
          <p:cNvPr id="6" name="Straight Connector 5"/>
          <p:cNvCxnSpPr/>
          <p:nvPr/>
        </p:nvCxnSpPr>
        <p:spPr>
          <a:xfrm>
            <a:off x="1050968" y="16799"/>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1044810"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60914" y="529038"/>
            <a:ext cx="947824" cy="584775"/>
          </a:xfrm>
          <a:prstGeom prst="rect">
            <a:avLst/>
          </a:prstGeom>
          <a:noFill/>
        </p:spPr>
        <p:txBody>
          <a:bodyPr wrap="none" rtlCol="0">
            <a:spAutoFit/>
          </a:bodyPr>
          <a:lstStyle/>
          <a:p>
            <a:r>
              <a:rPr lang="en-US" sz="1200" b="1" dirty="0" smtClean="0"/>
              <a:t>TERRROISM</a:t>
            </a:r>
          </a:p>
          <a:p>
            <a:r>
              <a:rPr lang="en-US" sz="2000" b="1" dirty="0" smtClean="0"/>
              <a:t>WMD</a:t>
            </a:r>
            <a:endParaRPr lang="en-US" sz="2000" b="1" dirty="0"/>
          </a:p>
        </p:txBody>
      </p:sp>
      <p:cxnSp>
        <p:nvCxnSpPr>
          <p:cNvPr id="9" name="Straight Connector 8"/>
          <p:cNvCxnSpPr/>
          <p:nvPr/>
        </p:nvCxnSpPr>
        <p:spPr>
          <a:xfrm>
            <a:off x="812104" y="526093"/>
            <a:ext cx="11227496" cy="0"/>
          </a:xfrm>
          <a:prstGeom prst="line">
            <a:avLst/>
          </a:prstGeom>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stretch>
            <a:fillRect/>
          </a:stretch>
        </p:blipFill>
        <p:spPr>
          <a:xfrm>
            <a:off x="3382963" y="710759"/>
            <a:ext cx="3516748" cy="5260470"/>
          </a:xfrm>
          <a:prstGeom prst="rect">
            <a:avLst/>
          </a:prstGeom>
        </p:spPr>
      </p:pic>
      <p:sp>
        <p:nvSpPr>
          <p:cNvPr id="15" name="Rectangle 14"/>
          <p:cNvSpPr/>
          <p:nvPr/>
        </p:nvSpPr>
        <p:spPr>
          <a:xfrm>
            <a:off x="64769" y="1006091"/>
            <a:ext cx="689997" cy="369332"/>
          </a:xfrm>
          <a:prstGeom prst="rect">
            <a:avLst/>
          </a:prstGeom>
        </p:spPr>
        <p:txBody>
          <a:bodyPr wrap="none">
            <a:spAutoFit/>
          </a:bodyPr>
          <a:lstStyle/>
          <a:p>
            <a:r>
              <a:rPr lang="en-US" b="1" dirty="0"/>
              <a:t>CVPA</a:t>
            </a:r>
          </a:p>
        </p:txBody>
      </p:sp>
      <p:sp>
        <p:nvSpPr>
          <p:cNvPr id="16" name="TextBox 15"/>
          <p:cNvSpPr txBox="1"/>
          <p:nvPr/>
        </p:nvSpPr>
        <p:spPr>
          <a:xfrm>
            <a:off x="7854415" y="1689483"/>
            <a:ext cx="3141245" cy="369332"/>
          </a:xfrm>
          <a:prstGeom prst="rect">
            <a:avLst/>
          </a:prstGeom>
          <a:noFill/>
        </p:spPr>
        <p:txBody>
          <a:bodyPr wrap="none" rtlCol="0">
            <a:spAutoFit/>
          </a:bodyPr>
          <a:lstStyle/>
          <a:p>
            <a:r>
              <a:rPr lang="en-US" dirty="0" smtClean="0"/>
              <a:t>MERKEL.(</a:t>
            </a:r>
            <a:r>
              <a:rPr lang="en-US" dirty="0" err="1" smtClean="0"/>
              <a:t>ddr</a:t>
            </a:r>
            <a:r>
              <a:rPr lang="en-US" dirty="0" smtClean="0"/>
              <a:t>).PUTIN(</a:t>
            </a:r>
            <a:r>
              <a:rPr lang="en-US" dirty="0" err="1" smtClean="0"/>
              <a:t>gohrohce</a:t>
            </a:r>
            <a:r>
              <a:rPr lang="en-US" dirty="0" smtClean="0"/>
              <a:t>)</a:t>
            </a:r>
            <a:endParaRPr lang="en-US" dirty="0"/>
          </a:p>
        </p:txBody>
      </p:sp>
      <p:cxnSp>
        <p:nvCxnSpPr>
          <p:cNvPr id="19" name="Straight Connector 18"/>
          <p:cNvCxnSpPr/>
          <p:nvPr/>
        </p:nvCxnSpPr>
        <p:spPr>
          <a:xfrm>
            <a:off x="8019264" y="1806881"/>
            <a:ext cx="1069449" cy="46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9407483" y="1912467"/>
            <a:ext cx="1695249"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6909" y="673215"/>
            <a:ext cx="2046766" cy="2478505"/>
          </a:xfrm>
          <a:prstGeom prst="rect">
            <a:avLst/>
          </a:prstGeom>
        </p:spPr>
      </p:pic>
      <p:pic>
        <p:nvPicPr>
          <p:cNvPr id="2" name="Picture 1"/>
          <p:cNvPicPr>
            <a:picLocks noChangeAspect="1"/>
          </p:cNvPicPr>
          <p:nvPr/>
        </p:nvPicPr>
        <p:blipFill>
          <a:blip r:embed="rId5"/>
          <a:stretch>
            <a:fillRect/>
          </a:stretch>
        </p:blipFill>
        <p:spPr>
          <a:xfrm>
            <a:off x="8198840" y="2203778"/>
            <a:ext cx="1764030" cy="1242021"/>
          </a:xfrm>
          <a:prstGeom prst="rect">
            <a:avLst/>
          </a:prstGeom>
        </p:spPr>
      </p:pic>
      <p:sp>
        <p:nvSpPr>
          <p:cNvPr id="3" name="TextBox 2"/>
          <p:cNvSpPr txBox="1"/>
          <p:nvPr/>
        </p:nvSpPr>
        <p:spPr>
          <a:xfrm>
            <a:off x="3151889" y="145779"/>
            <a:ext cx="3458960" cy="369332"/>
          </a:xfrm>
          <a:prstGeom prst="rect">
            <a:avLst/>
          </a:prstGeom>
          <a:noFill/>
        </p:spPr>
        <p:txBody>
          <a:bodyPr wrap="none" rtlCol="0">
            <a:spAutoFit/>
          </a:bodyPr>
          <a:lstStyle/>
          <a:p>
            <a:r>
              <a:rPr lang="en-US" b="1" dirty="0" smtClean="0"/>
              <a:t>Where the documents come from </a:t>
            </a:r>
            <a:endParaRPr lang="en-US" b="1" dirty="0"/>
          </a:p>
        </p:txBody>
      </p:sp>
      <p:sp>
        <p:nvSpPr>
          <p:cNvPr id="5" name="Rectangle 4"/>
          <p:cNvSpPr/>
          <p:nvPr/>
        </p:nvSpPr>
        <p:spPr>
          <a:xfrm>
            <a:off x="6996010" y="417566"/>
            <a:ext cx="5347618" cy="1107996"/>
          </a:xfrm>
          <a:prstGeom prst="rect">
            <a:avLst/>
          </a:prstGeom>
        </p:spPr>
        <p:txBody>
          <a:bodyPr wrap="none">
            <a:spAutoFit/>
          </a:bodyPr>
          <a:lstStyle/>
          <a:p>
            <a:r>
              <a:rPr lang="en-US" sz="6600" dirty="0">
                <a:solidFill>
                  <a:srgbClr val="0A2458"/>
                </a:solidFill>
                <a:latin typeface="MercurySSm-Book-Pro_Web"/>
              </a:rPr>
              <a:t>foreign policy.</a:t>
            </a:r>
            <a:endParaRPr lang="en-US" sz="6600" dirty="0"/>
          </a:p>
        </p:txBody>
      </p:sp>
      <p:sp>
        <p:nvSpPr>
          <p:cNvPr id="12" name="Right Arrow 11"/>
          <p:cNvSpPr/>
          <p:nvPr/>
        </p:nvSpPr>
        <p:spPr>
          <a:xfrm>
            <a:off x="7446544" y="2366010"/>
            <a:ext cx="752296" cy="6599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a:off x="7446544" y="3849083"/>
            <a:ext cx="752296" cy="6599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6"/>
          <a:stretch>
            <a:fillRect/>
          </a:stretch>
        </p:blipFill>
        <p:spPr>
          <a:xfrm>
            <a:off x="8198840" y="3713434"/>
            <a:ext cx="1779746" cy="1192939"/>
          </a:xfrm>
          <a:prstGeom prst="rect">
            <a:avLst/>
          </a:prstGeom>
        </p:spPr>
      </p:pic>
      <p:sp>
        <p:nvSpPr>
          <p:cNvPr id="23" name="TextBox 22"/>
          <p:cNvSpPr txBox="1"/>
          <p:nvPr/>
        </p:nvSpPr>
        <p:spPr>
          <a:xfrm>
            <a:off x="10881360" y="3280410"/>
            <a:ext cx="521297" cy="369332"/>
          </a:xfrm>
          <a:prstGeom prst="rect">
            <a:avLst/>
          </a:prstGeom>
          <a:noFill/>
        </p:spPr>
        <p:txBody>
          <a:bodyPr wrap="none" rtlCol="0">
            <a:spAutoFit/>
          </a:bodyPr>
          <a:lstStyle/>
          <a:p>
            <a:r>
              <a:rPr lang="en-US" dirty="0" smtClean="0"/>
              <a:t>xml</a:t>
            </a:r>
            <a:endParaRPr lang="en-US" dirty="0"/>
          </a:p>
        </p:txBody>
      </p:sp>
      <p:cxnSp>
        <p:nvCxnSpPr>
          <p:cNvPr id="26" name="Straight Connector 25"/>
          <p:cNvCxnSpPr/>
          <p:nvPr/>
        </p:nvCxnSpPr>
        <p:spPr>
          <a:xfrm>
            <a:off x="10995660" y="3280410"/>
            <a:ext cx="514350" cy="433024"/>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30696" y="3849083"/>
            <a:ext cx="1750929" cy="985118"/>
          </a:xfrm>
          <a:prstGeom prst="rect">
            <a:avLst/>
          </a:prstGeom>
        </p:spPr>
      </p:pic>
      <p:sp>
        <p:nvSpPr>
          <p:cNvPr id="30" name="Right Arrow 29"/>
          <p:cNvSpPr/>
          <p:nvPr/>
        </p:nvSpPr>
        <p:spPr>
          <a:xfrm rot="10800000">
            <a:off x="9878960" y="3952813"/>
            <a:ext cx="752296" cy="6599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0392879" y="2316412"/>
            <a:ext cx="1795556" cy="369332"/>
          </a:xfrm>
          <a:prstGeom prst="rect">
            <a:avLst/>
          </a:prstGeom>
          <a:noFill/>
        </p:spPr>
        <p:txBody>
          <a:bodyPr wrap="none" rtlCol="0">
            <a:spAutoFit/>
          </a:bodyPr>
          <a:lstStyle/>
          <a:p>
            <a:r>
              <a:rPr lang="en-US" dirty="0" err="1" smtClean="0"/>
              <a:t>Policy:US:current</a:t>
            </a:r>
            <a:endParaRPr lang="en-US" dirty="0"/>
          </a:p>
        </p:txBody>
      </p:sp>
      <p:sp>
        <p:nvSpPr>
          <p:cNvPr id="32" name="Right Arrow 31"/>
          <p:cNvSpPr/>
          <p:nvPr/>
        </p:nvSpPr>
        <p:spPr>
          <a:xfrm rot="10800000">
            <a:off x="9669819" y="2283087"/>
            <a:ext cx="752296" cy="6599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045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4430" y="1577340"/>
            <a:ext cx="1285875" cy="3571875"/>
          </a:xfrm>
          <a:prstGeom prst="rect">
            <a:avLst/>
          </a:prstGeom>
        </p:spPr>
      </p:pic>
      <p:cxnSp>
        <p:nvCxnSpPr>
          <p:cNvPr id="6" name="Straight Connector 5"/>
          <p:cNvCxnSpPr/>
          <p:nvPr/>
        </p:nvCxnSpPr>
        <p:spPr>
          <a:xfrm>
            <a:off x="1050968" y="16799"/>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1044810"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60914" y="529038"/>
            <a:ext cx="947824" cy="584775"/>
          </a:xfrm>
          <a:prstGeom prst="rect">
            <a:avLst/>
          </a:prstGeom>
          <a:noFill/>
        </p:spPr>
        <p:txBody>
          <a:bodyPr wrap="none" rtlCol="0">
            <a:spAutoFit/>
          </a:bodyPr>
          <a:lstStyle/>
          <a:p>
            <a:r>
              <a:rPr lang="en-US" sz="1200" b="1" dirty="0" smtClean="0"/>
              <a:t>TERRROISM</a:t>
            </a:r>
          </a:p>
          <a:p>
            <a:r>
              <a:rPr lang="en-US" sz="2000" b="1" dirty="0" smtClean="0"/>
              <a:t>WMD</a:t>
            </a:r>
            <a:endParaRPr lang="en-US" sz="2000" b="1" dirty="0"/>
          </a:p>
        </p:txBody>
      </p:sp>
      <p:cxnSp>
        <p:nvCxnSpPr>
          <p:cNvPr id="9" name="Straight Connector 8"/>
          <p:cNvCxnSpPr/>
          <p:nvPr/>
        </p:nvCxnSpPr>
        <p:spPr>
          <a:xfrm>
            <a:off x="812104" y="526093"/>
            <a:ext cx="11227496"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4769" y="1006091"/>
            <a:ext cx="689997" cy="369332"/>
          </a:xfrm>
          <a:prstGeom prst="rect">
            <a:avLst/>
          </a:prstGeom>
        </p:spPr>
        <p:txBody>
          <a:bodyPr wrap="none">
            <a:spAutoFit/>
          </a:bodyPr>
          <a:lstStyle/>
          <a:p>
            <a:r>
              <a:rPr lang="en-US" b="1" dirty="0"/>
              <a:t>CVPA</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0305" y="1190757"/>
            <a:ext cx="3833920" cy="4642636"/>
          </a:xfrm>
          <a:prstGeom prst="rect">
            <a:avLst/>
          </a:prstGeom>
        </p:spPr>
      </p:pic>
      <p:sp>
        <p:nvSpPr>
          <p:cNvPr id="5" name="Rectangle 4"/>
          <p:cNvSpPr/>
          <p:nvPr/>
        </p:nvSpPr>
        <p:spPr>
          <a:xfrm>
            <a:off x="7095842" y="867396"/>
            <a:ext cx="5347618" cy="1107996"/>
          </a:xfrm>
          <a:prstGeom prst="rect">
            <a:avLst/>
          </a:prstGeom>
        </p:spPr>
        <p:txBody>
          <a:bodyPr wrap="none">
            <a:spAutoFit/>
          </a:bodyPr>
          <a:lstStyle/>
          <a:p>
            <a:r>
              <a:rPr lang="en-US" sz="6600" dirty="0" smtClean="0">
                <a:solidFill>
                  <a:srgbClr val="0A2458"/>
                </a:solidFill>
                <a:latin typeface="MercurySSm-Book-Pro_Web"/>
              </a:rPr>
              <a:t>foreign </a:t>
            </a:r>
            <a:r>
              <a:rPr lang="en-US" sz="6600" dirty="0">
                <a:solidFill>
                  <a:srgbClr val="0A2458"/>
                </a:solidFill>
                <a:latin typeface="MercurySSm-Book-Pro_Web"/>
              </a:rPr>
              <a:t>policy.</a:t>
            </a:r>
            <a:endParaRPr lang="en-US" sz="6600" dirty="0"/>
          </a:p>
        </p:txBody>
      </p:sp>
      <p:sp>
        <p:nvSpPr>
          <p:cNvPr id="10" name="Rectangle 9"/>
          <p:cNvSpPr/>
          <p:nvPr/>
        </p:nvSpPr>
        <p:spPr>
          <a:xfrm>
            <a:off x="7274721" y="2798564"/>
            <a:ext cx="4523418" cy="369332"/>
          </a:xfrm>
          <a:prstGeom prst="rect">
            <a:avLst/>
          </a:prstGeom>
        </p:spPr>
        <p:txBody>
          <a:bodyPr wrap="none">
            <a:spAutoFit/>
          </a:bodyPr>
          <a:lstStyle/>
          <a:p>
            <a:r>
              <a:rPr lang="en-US" b="1" dirty="0">
                <a:solidFill>
                  <a:srgbClr val="202A43"/>
                </a:solidFill>
                <a:latin typeface="Arial" panose="020B0604020202020204" pitchFamily="34" charset="0"/>
              </a:rPr>
              <a:t>S.623 - Sunshine Protection Act of 2021</a:t>
            </a:r>
            <a:endParaRPr lang="en-US" b="1" i="0" dirty="0">
              <a:solidFill>
                <a:srgbClr val="202A43"/>
              </a:solidFill>
              <a:effectLst/>
              <a:latin typeface="Arial" panose="020B0604020202020204" pitchFamily="34" charset="0"/>
            </a:endParaRPr>
          </a:p>
        </p:txBody>
      </p:sp>
      <p:sp>
        <p:nvSpPr>
          <p:cNvPr id="14" name="Rectangle 13"/>
          <p:cNvSpPr/>
          <p:nvPr/>
        </p:nvSpPr>
        <p:spPr>
          <a:xfrm>
            <a:off x="9248354" y="2284190"/>
            <a:ext cx="521297" cy="369332"/>
          </a:xfrm>
          <a:prstGeom prst="rect">
            <a:avLst/>
          </a:prstGeom>
        </p:spPr>
        <p:txBody>
          <a:bodyPr wrap="none">
            <a:spAutoFit/>
          </a:bodyPr>
          <a:lstStyle/>
          <a:p>
            <a:r>
              <a:rPr lang="en-US" strike="sngStrike" dirty="0"/>
              <a:t>xml</a:t>
            </a:r>
          </a:p>
        </p:txBody>
      </p:sp>
      <p:sp>
        <p:nvSpPr>
          <p:cNvPr id="17" name="Rectangle 16"/>
          <p:cNvSpPr/>
          <p:nvPr/>
        </p:nvSpPr>
        <p:spPr>
          <a:xfrm>
            <a:off x="7314252" y="3709734"/>
            <a:ext cx="4764879" cy="4247317"/>
          </a:xfrm>
          <a:prstGeom prst="rect">
            <a:avLst/>
          </a:prstGeom>
        </p:spPr>
        <p:txBody>
          <a:bodyPr wrap="square">
            <a:spAutoFit/>
          </a:bodyPr>
          <a:lstStyle/>
          <a:p>
            <a:r>
              <a:rPr lang="en-US" dirty="0">
                <a:solidFill>
                  <a:srgbClr val="0A2458"/>
                </a:solidFill>
                <a:latin typeface="MercurySSm-Book-Pro_Web"/>
              </a:rPr>
              <a:t>President Joseph R. Biden, Jr. welcomed Chancellor Olaf </a:t>
            </a:r>
            <a:r>
              <a:rPr lang="en-US" dirty="0" err="1">
                <a:solidFill>
                  <a:srgbClr val="0A2458"/>
                </a:solidFill>
                <a:latin typeface="MercurySSm-Book-Pro_Web"/>
              </a:rPr>
              <a:t>Scholz</a:t>
            </a:r>
            <a:r>
              <a:rPr lang="en-US" dirty="0">
                <a:solidFill>
                  <a:srgbClr val="0A2458"/>
                </a:solidFill>
                <a:latin typeface="MercurySSm-Book-Pro_Web"/>
              </a:rPr>
              <a:t> of Germany to the White House today to reaffirm the strong bilateral relationship between the United States and Germany.  At the one-year mark of Russia’s brutal invasion of Ukraine, the leaders discussed ongoing efforts to provide security, humanitarian, economic, and political assistance to Ukraine and the importance of maintaining global solidarity with the people of Ukraine.  They reiterated their commitment to impose costs on Russia for its aggression for as long as necessary. The leaders also exchanged perspectives on other global issues.</a:t>
            </a:r>
            <a:endParaRPr lang="en-US" dirty="0"/>
          </a:p>
        </p:txBody>
      </p:sp>
      <p:sp>
        <p:nvSpPr>
          <p:cNvPr id="18" name="Rectangle 17"/>
          <p:cNvSpPr/>
          <p:nvPr/>
        </p:nvSpPr>
        <p:spPr>
          <a:xfrm>
            <a:off x="7274721" y="3218438"/>
            <a:ext cx="2505814" cy="369332"/>
          </a:xfrm>
          <a:prstGeom prst="rect">
            <a:avLst/>
          </a:prstGeom>
        </p:spPr>
        <p:txBody>
          <a:bodyPr wrap="none">
            <a:spAutoFit/>
          </a:bodyPr>
          <a:lstStyle/>
          <a:p>
            <a:r>
              <a:rPr lang="en-US" b="1" dirty="0" smtClean="0">
                <a:solidFill>
                  <a:srgbClr val="202A43"/>
                </a:solidFill>
                <a:latin typeface="Arial" panose="020B0604020202020204" pitchFamily="34" charset="0"/>
              </a:rPr>
              <a:t>?S.624 - ?Act </a:t>
            </a:r>
            <a:r>
              <a:rPr lang="en-US" b="1" dirty="0">
                <a:solidFill>
                  <a:srgbClr val="202A43"/>
                </a:solidFill>
                <a:latin typeface="Arial" panose="020B0604020202020204" pitchFamily="34" charset="0"/>
              </a:rPr>
              <a:t>of </a:t>
            </a:r>
            <a:r>
              <a:rPr lang="en-US" b="1" dirty="0" smtClean="0">
                <a:solidFill>
                  <a:srgbClr val="202A43"/>
                </a:solidFill>
                <a:latin typeface="Arial" panose="020B0604020202020204" pitchFamily="34" charset="0"/>
              </a:rPr>
              <a:t>2023</a:t>
            </a:r>
            <a:endParaRPr lang="en-US" b="1" dirty="0">
              <a:solidFill>
                <a:srgbClr val="202A43"/>
              </a:solidFill>
              <a:latin typeface="Arial" panose="020B0604020202020204" pitchFamily="34" charset="0"/>
            </a:endParaRPr>
          </a:p>
        </p:txBody>
      </p:sp>
      <p:sp>
        <p:nvSpPr>
          <p:cNvPr id="20" name="Rectangle 19"/>
          <p:cNvSpPr/>
          <p:nvPr/>
        </p:nvSpPr>
        <p:spPr>
          <a:xfrm>
            <a:off x="3330974" y="70508"/>
            <a:ext cx="5301451" cy="369332"/>
          </a:xfrm>
          <a:prstGeom prst="rect">
            <a:avLst/>
          </a:prstGeom>
        </p:spPr>
        <p:txBody>
          <a:bodyPr wrap="none">
            <a:spAutoFit/>
          </a:bodyPr>
          <a:lstStyle/>
          <a:p>
            <a:r>
              <a:rPr lang="en-US" dirty="0">
                <a:solidFill>
                  <a:srgbClr val="0A2458"/>
                </a:solidFill>
                <a:latin typeface="MercurySSm-Book-Pro_Web"/>
              </a:rPr>
              <a:t>They reiterated their commitment to impose costs </a:t>
            </a:r>
            <a:endParaRPr lang="en-US" dirty="0"/>
          </a:p>
        </p:txBody>
      </p:sp>
      <p:sp>
        <p:nvSpPr>
          <p:cNvPr id="21" name="Right Arrow 20"/>
          <p:cNvSpPr/>
          <p:nvPr/>
        </p:nvSpPr>
        <p:spPr>
          <a:xfrm>
            <a:off x="8527628" y="86780"/>
            <a:ext cx="720726" cy="471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0794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4430" y="1577340"/>
            <a:ext cx="1285875" cy="3571875"/>
          </a:xfrm>
          <a:prstGeom prst="rect">
            <a:avLst/>
          </a:prstGeom>
        </p:spPr>
      </p:pic>
      <p:cxnSp>
        <p:nvCxnSpPr>
          <p:cNvPr id="6" name="Straight Connector 5"/>
          <p:cNvCxnSpPr/>
          <p:nvPr/>
        </p:nvCxnSpPr>
        <p:spPr>
          <a:xfrm>
            <a:off x="1050968" y="16799"/>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1044810"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60914" y="529038"/>
            <a:ext cx="947824" cy="584775"/>
          </a:xfrm>
          <a:prstGeom prst="rect">
            <a:avLst/>
          </a:prstGeom>
          <a:noFill/>
        </p:spPr>
        <p:txBody>
          <a:bodyPr wrap="none" rtlCol="0">
            <a:spAutoFit/>
          </a:bodyPr>
          <a:lstStyle/>
          <a:p>
            <a:r>
              <a:rPr lang="en-US" sz="1200" b="1" dirty="0" smtClean="0"/>
              <a:t>TERRROISM</a:t>
            </a:r>
          </a:p>
          <a:p>
            <a:r>
              <a:rPr lang="en-US" sz="2000" b="1" dirty="0" smtClean="0"/>
              <a:t>WMD</a:t>
            </a:r>
            <a:endParaRPr lang="en-US" sz="2000" b="1" dirty="0"/>
          </a:p>
        </p:txBody>
      </p:sp>
      <p:cxnSp>
        <p:nvCxnSpPr>
          <p:cNvPr id="9" name="Straight Connector 8"/>
          <p:cNvCxnSpPr/>
          <p:nvPr/>
        </p:nvCxnSpPr>
        <p:spPr>
          <a:xfrm>
            <a:off x="812104" y="526093"/>
            <a:ext cx="11227496"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4769" y="1006091"/>
            <a:ext cx="689997" cy="369332"/>
          </a:xfrm>
          <a:prstGeom prst="rect">
            <a:avLst/>
          </a:prstGeom>
        </p:spPr>
        <p:txBody>
          <a:bodyPr wrap="none">
            <a:spAutoFit/>
          </a:bodyPr>
          <a:lstStyle/>
          <a:p>
            <a:r>
              <a:rPr lang="en-US" b="1" dirty="0"/>
              <a:t>CVPA</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6699" y="670728"/>
            <a:ext cx="3630271" cy="4396030"/>
          </a:xfrm>
          <a:prstGeom prst="rect">
            <a:avLst/>
          </a:prstGeom>
        </p:spPr>
      </p:pic>
      <p:sp>
        <p:nvSpPr>
          <p:cNvPr id="5" name="Rectangle 4"/>
          <p:cNvSpPr/>
          <p:nvPr/>
        </p:nvSpPr>
        <p:spPr>
          <a:xfrm>
            <a:off x="6883080" y="989850"/>
            <a:ext cx="5347618" cy="1107996"/>
          </a:xfrm>
          <a:prstGeom prst="rect">
            <a:avLst/>
          </a:prstGeom>
        </p:spPr>
        <p:txBody>
          <a:bodyPr wrap="none">
            <a:spAutoFit/>
          </a:bodyPr>
          <a:lstStyle/>
          <a:p>
            <a:r>
              <a:rPr lang="en-US" sz="6600" dirty="0" smtClean="0">
                <a:solidFill>
                  <a:srgbClr val="0A2458"/>
                </a:solidFill>
                <a:latin typeface="MercurySSm-Book-Pro_Web"/>
              </a:rPr>
              <a:t>foreign </a:t>
            </a:r>
            <a:r>
              <a:rPr lang="en-US" sz="6600" dirty="0">
                <a:solidFill>
                  <a:srgbClr val="0A2458"/>
                </a:solidFill>
                <a:latin typeface="MercurySSm-Book-Pro_Web"/>
              </a:rPr>
              <a:t>policy.</a:t>
            </a:r>
            <a:endParaRPr lang="en-US" sz="6600" dirty="0"/>
          </a:p>
        </p:txBody>
      </p:sp>
      <p:sp>
        <p:nvSpPr>
          <p:cNvPr id="14" name="Rectangle 13"/>
          <p:cNvSpPr/>
          <p:nvPr/>
        </p:nvSpPr>
        <p:spPr>
          <a:xfrm>
            <a:off x="9248354" y="2284190"/>
            <a:ext cx="521297" cy="369332"/>
          </a:xfrm>
          <a:prstGeom prst="rect">
            <a:avLst/>
          </a:prstGeom>
        </p:spPr>
        <p:txBody>
          <a:bodyPr wrap="none">
            <a:spAutoFit/>
          </a:bodyPr>
          <a:lstStyle/>
          <a:p>
            <a:r>
              <a:rPr lang="en-US" strike="sngStrike" dirty="0"/>
              <a:t>xml</a:t>
            </a:r>
          </a:p>
        </p:txBody>
      </p:sp>
      <p:sp>
        <p:nvSpPr>
          <p:cNvPr id="18" name="Rectangle 17"/>
          <p:cNvSpPr/>
          <p:nvPr/>
        </p:nvSpPr>
        <p:spPr>
          <a:xfrm>
            <a:off x="7132126" y="2702356"/>
            <a:ext cx="2505814" cy="369332"/>
          </a:xfrm>
          <a:prstGeom prst="rect">
            <a:avLst/>
          </a:prstGeom>
        </p:spPr>
        <p:txBody>
          <a:bodyPr wrap="none">
            <a:spAutoFit/>
          </a:bodyPr>
          <a:lstStyle/>
          <a:p>
            <a:r>
              <a:rPr lang="en-US" b="1" dirty="0" smtClean="0">
                <a:solidFill>
                  <a:srgbClr val="202A43"/>
                </a:solidFill>
                <a:latin typeface="Arial" panose="020B0604020202020204" pitchFamily="34" charset="0"/>
              </a:rPr>
              <a:t>?S.624 - ?Act </a:t>
            </a:r>
            <a:r>
              <a:rPr lang="en-US" b="1" dirty="0">
                <a:solidFill>
                  <a:srgbClr val="202A43"/>
                </a:solidFill>
                <a:latin typeface="Arial" panose="020B0604020202020204" pitchFamily="34" charset="0"/>
              </a:rPr>
              <a:t>of </a:t>
            </a:r>
            <a:r>
              <a:rPr lang="en-US" b="1" dirty="0" smtClean="0">
                <a:solidFill>
                  <a:srgbClr val="202A43"/>
                </a:solidFill>
                <a:latin typeface="Arial" panose="020B0604020202020204" pitchFamily="34" charset="0"/>
              </a:rPr>
              <a:t>2023</a:t>
            </a:r>
            <a:endParaRPr lang="en-US" b="1" dirty="0">
              <a:solidFill>
                <a:srgbClr val="202A43"/>
              </a:solidFill>
              <a:latin typeface="Arial" panose="020B0604020202020204" pitchFamily="34" charset="0"/>
            </a:endParaRPr>
          </a:p>
        </p:txBody>
      </p:sp>
      <p:sp>
        <p:nvSpPr>
          <p:cNvPr id="20" name="Rectangle 19"/>
          <p:cNvSpPr/>
          <p:nvPr/>
        </p:nvSpPr>
        <p:spPr>
          <a:xfrm>
            <a:off x="7712365" y="3262795"/>
            <a:ext cx="3839513" cy="646331"/>
          </a:xfrm>
          <a:prstGeom prst="rect">
            <a:avLst/>
          </a:prstGeom>
        </p:spPr>
        <p:txBody>
          <a:bodyPr wrap="none">
            <a:spAutoFit/>
          </a:bodyPr>
          <a:lstStyle/>
          <a:p>
            <a:r>
              <a:rPr lang="en-US" b="1" dirty="0">
                <a:solidFill>
                  <a:srgbClr val="0A2458"/>
                </a:solidFill>
                <a:latin typeface="MercurySSm-Book-Pro_Web"/>
              </a:rPr>
              <a:t>They reiterated their </a:t>
            </a:r>
            <a:r>
              <a:rPr lang="en-US" b="1" dirty="0" smtClean="0">
                <a:solidFill>
                  <a:srgbClr val="0A2458"/>
                </a:solidFill>
                <a:latin typeface="MercurySSm-Book-Pro_Web"/>
              </a:rPr>
              <a:t>commitment</a:t>
            </a:r>
          </a:p>
          <a:p>
            <a:r>
              <a:rPr lang="en-US" b="1" dirty="0" smtClean="0">
                <a:solidFill>
                  <a:srgbClr val="0A2458"/>
                </a:solidFill>
                <a:latin typeface="MercurySSm-Book-Pro_Web"/>
              </a:rPr>
              <a:t> </a:t>
            </a:r>
            <a:r>
              <a:rPr lang="en-US" b="1" dirty="0">
                <a:solidFill>
                  <a:srgbClr val="0A2458"/>
                </a:solidFill>
                <a:latin typeface="MercurySSm-Book-Pro_Web"/>
              </a:rPr>
              <a:t>to impose costs </a:t>
            </a:r>
            <a:endParaRPr lang="en-US" b="1" dirty="0"/>
          </a:p>
        </p:txBody>
      </p:sp>
      <p:pic>
        <p:nvPicPr>
          <p:cNvPr id="22" name="Picture 21"/>
          <p:cNvPicPr>
            <a:picLocks noChangeAspect="1"/>
          </p:cNvPicPr>
          <p:nvPr/>
        </p:nvPicPr>
        <p:blipFill>
          <a:blip r:embed="rId4"/>
          <a:stretch>
            <a:fillRect/>
          </a:stretch>
        </p:blipFill>
        <p:spPr>
          <a:xfrm>
            <a:off x="6653825" y="4189667"/>
            <a:ext cx="1779746" cy="1192939"/>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99074" y="4328246"/>
            <a:ext cx="1750929" cy="985118"/>
          </a:xfrm>
          <a:prstGeom prst="rect">
            <a:avLst/>
          </a:prstGeom>
        </p:spPr>
      </p:pic>
      <p:sp>
        <p:nvSpPr>
          <p:cNvPr id="28" name="Right Arrow 27"/>
          <p:cNvSpPr/>
          <p:nvPr/>
        </p:nvSpPr>
        <p:spPr>
          <a:xfrm rot="21185135">
            <a:off x="9965206" y="4563039"/>
            <a:ext cx="752296" cy="6599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237775">
            <a:off x="8121442" y="4381571"/>
            <a:ext cx="752296" cy="6599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7864" y="4128338"/>
            <a:ext cx="1229418" cy="692467"/>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55487" y="5149215"/>
            <a:ext cx="2028327" cy="1142451"/>
          </a:xfrm>
          <a:prstGeom prst="rect">
            <a:avLst/>
          </a:prstGeom>
        </p:spPr>
      </p:pic>
      <p:pic>
        <p:nvPicPr>
          <p:cNvPr id="12" name="Picture 11"/>
          <p:cNvPicPr>
            <a:picLocks noChangeAspect="1"/>
          </p:cNvPicPr>
          <p:nvPr/>
        </p:nvPicPr>
        <p:blipFill>
          <a:blip r:embed="rId8"/>
          <a:stretch>
            <a:fillRect/>
          </a:stretch>
        </p:blipFill>
        <p:spPr>
          <a:xfrm>
            <a:off x="10398783" y="5540009"/>
            <a:ext cx="1640817" cy="1174495"/>
          </a:xfrm>
          <a:prstGeom prst="rect">
            <a:avLst/>
          </a:prstGeom>
        </p:spPr>
      </p:pic>
      <p:sp>
        <p:nvSpPr>
          <p:cNvPr id="13" name="TextBox 12"/>
          <p:cNvSpPr txBox="1"/>
          <p:nvPr/>
        </p:nvSpPr>
        <p:spPr>
          <a:xfrm>
            <a:off x="10830714" y="5066758"/>
            <a:ext cx="1210075" cy="369332"/>
          </a:xfrm>
          <a:prstGeom prst="rect">
            <a:avLst/>
          </a:prstGeom>
          <a:noFill/>
        </p:spPr>
        <p:txBody>
          <a:bodyPr wrap="none" rtlCol="0">
            <a:spAutoFit/>
          </a:bodyPr>
          <a:lstStyle/>
          <a:p>
            <a:r>
              <a:rPr lang="en-US" dirty="0" smtClean="0"/>
              <a:t>parliament</a:t>
            </a:r>
            <a:endParaRPr lang="en-US" dirty="0"/>
          </a:p>
        </p:txBody>
      </p:sp>
    </p:spTree>
    <p:extLst>
      <p:ext uri="{BB962C8B-B14F-4D97-AF65-F5344CB8AC3E}">
        <p14:creationId xmlns:p14="http://schemas.microsoft.com/office/powerpoint/2010/main" val="2996283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4430" y="1577340"/>
            <a:ext cx="1285875" cy="3571875"/>
          </a:xfrm>
          <a:prstGeom prst="rect">
            <a:avLst/>
          </a:prstGeom>
        </p:spPr>
      </p:pic>
      <p:cxnSp>
        <p:nvCxnSpPr>
          <p:cNvPr id="6" name="Straight Connector 5"/>
          <p:cNvCxnSpPr/>
          <p:nvPr/>
        </p:nvCxnSpPr>
        <p:spPr>
          <a:xfrm>
            <a:off x="1050968" y="16799"/>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1044810"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60914" y="529038"/>
            <a:ext cx="947824" cy="584775"/>
          </a:xfrm>
          <a:prstGeom prst="rect">
            <a:avLst/>
          </a:prstGeom>
          <a:noFill/>
        </p:spPr>
        <p:txBody>
          <a:bodyPr wrap="none" rtlCol="0">
            <a:spAutoFit/>
          </a:bodyPr>
          <a:lstStyle/>
          <a:p>
            <a:r>
              <a:rPr lang="en-US" sz="1200" b="1" dirty="0" smtClean="0"/>
              <a:t>TERRROISM</a:t>
            </a:r>
          </a:p>
          <a:p>
            <a:r>
              <a:rPr lang="en-US" sz="2000" b="1" dirty="0" smtClean="0"/>
              <a:t>WMD</a:t>
            </a:r>
            <a:endParaRPr lang="en-US" sz="2000" b="1" dirty="0"/>
          </a:p>
        </p:txBody>
      </p:sp>
      <p:cxnSp>
        <p:nvCxnSpPr>
          <p:cNvPr id="9" name="Straight Connector 8"/>
          <p:cNvCxnSpPr/>
          <p:nvPr/>
        </p:nvCxnSpPr>
        <p:spPr>
          <a:xfrm>
            <a:off x="812104" y="526093"/>
            <a:ext cx="11227496"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4769" y="1006091"/>
            <a:ext cx="689997" cy="369332"/>
          </a:xfrm>
          <a:prstGeom prst="rect">
            <a:avLst/>
          </a:prstGeom>
        </p:spPr>
        <p:txBody>
          <a:bodyPr wrap="none">
            <a:spAutoFit/>
          </a:bodyPr>
          <a:lstStyle/>
          <a:p>
            <a:r>
              <a:rPr lang="en-US" b="1" dirty="0"/>
              <a:t>CVPA</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175" y="60112"/>
            <a:ext cx="349042" cy="422668"/>
          </a:xfrm>
          <a:prstGeom prst="rect">
            <a:avLst/>
          </a:prstGeom>
        </p:spPr>
      </p:pic>
      <p:sp>
        <p:nvSpPr>
          <p:cNvPr id="5" name="Rectangle 4"/>
          <p:cNvSpPr/>
          <p:nvPr/>
        </p:nvSpPr>
        <p:spPr>
          <a:xfrm>
            <a:off x="3795413" y="452093"/>
            <a:ext cx="5347618" cy="1107996"/>
          </a:xfrm>
          <a:prstGeom prst="rect">
            <a:avLst/>
          </a:prstGeom>
        </p:spPr>
        <p:txBody>
          <a:bodyPr wrap="none">
            <a:spAutoFit/>
          </a:bodyPr>
          <a:lstStyle/>
          <a:p>
            <a:r>
              <a:rPr lang="en-US" sz="6600" dirty="0" smtClean="0">
                <a:solidFill>
                  <a:srgbClr val="0A2458"/>
                </a:solidFill>
                <a:latin typeface="MercurySSm-Book-Pro_Web"/>
              </a:rPr>
              <a:t>foreign </a:t>
            </a:r>
            <a:r>
              <a:rPr lang="en-US" sz="6600" dirty="0">
                <a:solidFill>
                  <a:srgbClr val="0A2458"/>
                </a:solidFill>
                <a:latin typeface="MercurySSm-Book-Pro_Web"/>
              </a:rPr>
              <a:t>policy.</a:t>
            </a:r>
            <a:endParaRPr lang="en-US" sz="6600" dirty="0"/>
          </a:p>
        </p:txBody>
      </p:sp>
      <p:sp>
        <p:nvSpPr>
          <p:cNvPr id="18" name="Rectangle 17"/>
          <p:cNvSpPr/>
          <p:nvPr/>
        </p:nvSpPr>
        <p:spPr>
          <a:xfrm>
            <a:off x="1359696" y="721347"/>
            <a:ext cx="2505814" cy="369332"/>
          </a:xfrm>
          <a:prstGeom prst="rect">
            <a:avLst/>
          </a:prstGeom>
        </p:spPr>
        <p:txBody>
          <a:bodyPr wrap="none">
            <a:spAutoFit/>
          </a:bodyPr>
          <a:lstStyle/>
          <a:p>
            <a:r>
              <a:rPr lang="en-US" b="1" dirty="0" smtClean="0">
                <a:solidFill>
                  <a:srgbClr val="202A43"/>
                </a:solidFill>
                <a:latin typeface="Arial" panose="020B0604020202020204" pitchFamily="34" charset="0"/>
              </a:rPr>
              <a:t>?S.624 - ?Act </a:t>
            </a:r>
            <a:r>
              <a:rPr lang="en-US" b="1" dirty="0">
                <a:solidFill>
                  <a:srgbClr val="202A43"/>
                </a:solidFill>
                <a:latin typeface="Arial" panose="020B0604020202020204" pitchFamily="34" charset="0"/>
              </a:rPr>
              <a:t>of </a:t>
            </a:r>
            <a:r>
              <a:rPr lang="en-US" b="1" dirty="0" smtClean="0">
                <a:solidFill>
                  <a:srgbClr val="202A43"/>
                </a:solidFill>
                <a:latin typeface="Arial" panose="020B0604020202020204" pitchFamily="34" charset="0"/>
              </a:rPr>
              <a:t>2023</a:t>
            </a:r>
            <a:endParaRPr lang="en-US" b="1" dirty="0">
              <a:solidFill>
                <a:srgbClr val="202A43"/>
              </a:solidFill>
              <a:latin typeface="Arial" panose="020B0604020202020204" pitchFamily="34" charset="0"/>
            </a:endParaRPr>
          </a:p>
        </p:txBody>
      </p:sp>
      <p:sp>
        <p:nvSpPr>
          <p:cNvPr id="20" name="Rectangle 19"/>
          <p:cNvSpPr/>
          <p:nvPr/>
        </p:nvSpPr>
        <p:spPr>
          <a:xfrm>
            <a:off x="2923195" y="1440228"/>
            <a:ext cx="3839513" cy="646331"/>
          </a:xfrm>
          <a:prstGeom prst="rect">
            <a:avLst/>
          </a:prstGeom>
        </p:spPr>
        <p:txBody>
          <a:bodyPr wrap="none">
            <a:spAutoFit/>
          </a:bodyPr>
          <a:lstStyle/>
          <a:p>
            <a:r>
              <a:rPr lang="en-US" b="1" dirty="0">
                <a:solidFill>
                  <a:srgbClr val="0A2458"/>
                </a:solidFill>
                <a:latin typeface="MercurySSm-Book-Pro_Web"/>
              </a:rPr>
              <a:t>They reiterated their </a:t>
            </a:r>
            <a:r>
              <a:rPr lang="en-US" b="1" dirty="0" smtClean="0">
                <a:solidFill>
                  <a:srgbClr val="0A2458"/>
                </a:solidFill>
                <a:latin typeface="MercurySSm-Book-Pro_Web"/>
              </a:rPr>
              <a:t>commitment</a:t>
            </a:r>
          </a:p>
          <a:p>
            <a:r>
              <a:rPr lang="en-US" b="1" dirty="0" smtClean="0">
                <a:solidFill>
                  <a:srgbClr val="0A2458"/>
                </a:solidFill>
                <a:latin typeface="MercurySSm-Book-Pro_Web"/>
              </a:rPr>
              <a:t> </a:t>
            </a:r>
            <a:r>
              <a:rPr lang="en-US" b="1" dirty="0">
                <a:solidFill>
                  <a:srgbClr val="0A2458"/>
                </a:solidFill>
                <a:latin typeface="MercurySSm-Book-Pro_Web"/>
              </a:rPr>
              <a:t>to impose costs </a:t>
            </a:r>
            <a:endParaRPr lang="en-US" b="1" dirty="0"/>
          </a:p>
        </p:txBody>
      </p:sp>
      <p:pic>
        <p:nvPicPr>
          <p:cNvPr id="22" name="Picture 21"/>
          <p:cNvPicPr>
            <a:picLocks noChangeAspect="1"/>
          </p:cNvPicPr>
          <p:nvPr/>
        </p:nvPicPr>
        <p:blipFill>
          <a:blip r:embed="rId4"/>
          <a:stretch>
            <a:fillRect/>
          </a:stretch>
        </p:blipFill>
        <p:spPr>
          <a:xfrm>
            <a:off x="2750305" y="2385496"/>
            <a:ext cx="1779746" cy="1192939"/>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58285" y="2202639"/>
            <a:ext cx="1750929" cy="985118"/>
          </a:xfrm>
          <a:prstGeom prst="rect">
            <a:avLst/>
          </a:prstGeom>
        </p:spPr>
      </p:pic>
      <p:sp>
        <p:nvSpPr>
          <p:cNvPr id="28" name="Right Arrow 27"/>
          <p:cNvSpPr/>
          <p:nvPr/>
        </p:nvSpPr>
        <p:spPr>
          <a:xfrm rot="21185135">
            <a:off x="4356757" y="2365207"/>
            <a:ext cx="752296" cy="6599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rot="237775">
            <a:off x="2846247" y="3007172"/>
            <a:ext cx="752296" cy="6599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86704" y="1796595"/>
            <a:ext cx="1229418" cy="692467"/>
          </a:xfrm>
          <a:prstGeom prst="rect">
            <a:avLst/>
          </a:prstGeom>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23126" y="2717066"/>
            <a:ext cx="2028327" cy="1142451"/>
          </a:xfrm>
          <a:prstGeom prst="rect">
            <a:avLst/>
          </a:prstGeom>
        </p:spPr>
      </p:pic>
      <p:pic>
        <p:nvPicPr>
          <p:cNvPr id="12" name="Picture 11"/>
          <p:cNvPicPr>
            <a:picLocks noChangeAspect="1"/>
          </p:cNvPicPr>
          <p:nvPr/>
        </p:nvPicPr>
        <p:blipFill>
          <a:blip r:embed="rId8"/>
          <a:stretch>
            <a:fillRect/>
          </a:stretch>
        </p:blipFill>
        <p:spPr>
          <a:xfrm>
            <a:off x="5022355" y="1775768"/>
            <a:ext cx="6779460" cy="4852731"/>
          </a:xfrm>
          <a:prstGeom prst="rect">
            <a:avLst/>
          </a:prstGeom>
        </p:spPr>
      </p:pic>
      <p:sp>
        <p:nvSpPr>
          <p:cNvPr id="13" name="TextBox 12"/>
          <p:cNvSpPr txBox="1"/>
          <p:nvPr/>
        </p:nvSpPr>
        <p:spPr>
          <a:xfrm>
            <a:off x="2771502" y="2004813"/>
            <a:ext cx="1210075" cy="369332"/>
          </a:xfrm>
          <a:prstGeom prst="rect">
            <a:avLst/>
          </a:prstGeom>
          <a:noFill/>
        </p:spPr>
        <p:txBody>
          <a:bodyPr wrap="none" rtlCol="0">
            <a:spAutoFit/>
          </a:bodyPr>
          <a:lstStyle/>
          <a:p>
            <a:r>
              <a:rPr lang="en-US" dirty="0" smtClean="0"/>
              <a:t>parliament</a:t>
            </a:r>
            <a:endParaRPr lang="en-US" dirty="0"/>
          </a:p>
        </p:txBody>
      </p:sp>
      <p:pic>
        <p:nvPicPr>
          <p:cNvPr id="16" name="Picture 15"/>
          <p:cNvPicPr>
            <a:picLocks noChangeAspect="1"/>
          </p:cNvPicPr>
          <p:nvPr/>
        </p:nvPicPr>
        <p:blipFill>
          <a:blip r:embed="rId9"/>
          <a:stretch>
            <a:fillRect/>
          </a:stretch>
        </p:blipFill>
        <p:spPr>
          <a:xfrm>
            <a:off x="3209319" y="4054102"/>
            <a:ext cx="1228725" cy="1638300"/>
          </a:xfrm>
          <a:prstGeom prst="rect">
            <a:avLst/>
          </a:prstGeom>
        </p:spPr>
      </p:pic>
      <p:sp>
        <p:nvSpPr>
          <p:cNvPr id="17" name="TextBox 16"/>
          <p:cNvSpPr txBox="1"/>
          <p:nvPr/>
        </p:nvSpPr>
        <p:spPr>
          <a:xfrm>
            <a:off x="2240280" y="6515100"/>
            <a:ext cx="729687" cy="369332"/>
          </a:xfrm>
          <a:prstGeom prst="rect">
            <a:avLst/>
          </a:prstGeom>
          <a:noFill/>
        </p:spPr>
        <p:txBody>
          <a:bodyPr wrap="none" rtlCol="0">
            <a:spAutoFit/>
          </a:bodyPr>
          <a:lstStyle/>
          <a:p>
            <a:r>
              <a:rPr lang="en-US" dirty="0" err="1" smtClean="0"/>
              <a:t>russia</a:t>
            </a:r>
            <a:endParaRPr lang="en-US" dirty="0"/>
          </a:p>
        </p:txBody>
      </p:sp>
      <p:sp>
        <p:nvSpPr>
          <p:cNvPr id="19" name="TextBox 18"/>
          <p:cNvSpPr txBox="1"/>
          <p:nvPr/>
        </p:nvSpPr>
        <p:spPr>
          <a:xfrm>
            <a:off x="2400300" y="6080760"/>
            <a:ext cx="1003993" cy="369332"/>
          </a:xfrm>
          <a:prstGeom prst="rect">
            <a:avLst/>
          </a:prstGeom>
          <a:noFill/>
        </p:spPr>
        <p:txBody>
          <a:bodyPr wrap="none" rtlCol="0">
            <a:spAutoFit/>
          </a:bodyPr>
          <a:lstStyle/>
          <a:p>
            <a:r>
              <a:rPr lang="en-US" dirty="0" err="1" smtClean="0"/>
              <a:t>germany</a:t>
            </a:r>
            <a:endParaRPr lang="en-US" dirty="0"/>
          </a:p>
        </p:txBody>
      </p:sp>
      <p:sp>
        <p:nvSpPr>
          <p:cNvPr id="21" name="TextBox 20"/>
          <p:cNvSpPr txBox="1"/>
          <p:nvPr/>
        </p:nvSpPr>
        <p:spPr>
          <a:xfrm>
            <a:off x="3795413" y="6450092"/>
            <a:ext cx="545406" cy="369332"/>
          </a:xfrm>
          <a:prstGeom prst="rect">
            <a:avLst/>
          </a:prstGeom>
          <a:noFill/>
        </p:spPr>
        <p:txBody>
          <a:bodyPr wrap="none" rtlCol="0">
            <a:spAutoFit/>
          </a:bodyPr>
          <a:lstStyle/>
          <a:p>
            <a:r>
              <a:rPr lang="en-US" dirty="0" err="1" smtClean="0"/>
              <a:t>iraq</a:t>
            </a:r>
            <a:endParaRPr lang="en-US" dirty="0"/>
          </a:p>
        </p:txBody>
      </p:sp>
      <p:sp>
        <p:nvSpPr>
          <p:cNvPr id="23" name="TextBox 22"/>
          <p:cNvSpPr txBox="1"/>
          <p:nvPr/>
        </p:nvSpPr>
        <p:spPr>
          <a:xfrm>
            <a:off x="2873402" y="6361842"/>
            <a:ext cx="1213794" cy="369332"/>
          </a:xfrm>
          <a:prstGeom prst="rect">
            <a:avLst/>
          </a:prstGeom>
          <a:noFill/>
        </p:spPr>
        <p:txBody>
          <a:bodyPr wrap="none" rtlCol="0">
            <a:spAutoFit/>
          </a:bodyPr>
          <a:lstStyle/>
          <a:p>
            <a:r>
              <a:rPr lang="en-US" b="1" dirty="0" err="1" smtClean="0"/>
              <a:t>suedsudan</a:t>
            </a:r>
            <a:endParaRPr lang="en-US" b="1" dirty="0"/>
          </a:p>
        </p:txBody>
      </p:sp>
      <p:cxnSp>
        <p:nvCxnSpPr>
          <p:cNvPr id="26" name="Straight Arrow Connector 25"/>
          <p:cNvCxnSpPr/>
          <p:nvPr/>
        </p:nvCxnSpPr>
        <p:spPr>
          <a:xfrm>
            <a:off x="3222395" y="6080760"/>
            <a:ext cx="398055" cy="434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4014980" y="4386591"/>
            <a:ext cx="2594433" cy="19752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851660" y="5886450"/>
            <a:ext cx="583814" cy="369332"/>
          </a:xfrm>
          <a:prstGeom prst="rect">
            <a:avLst/>
          </a:prstGeom>
          <a:noFill/>
        </p:spPr>
        <p:txBody>
          <a:bodyPr wrap="none" rtlCol="0">
            <a:spAutoFit/>
          </a:bodyPr>
          <a:lstStyle/>
          <a:p>
            <a:r>
              <a:rPr lang="en-US" dirty="0" smtClean="0"/>
              <a:t>40%</a:t>
            </a:r>
            <a:endParaRPr lang="en-US" dirty="0"/>
          </a:p>
        </p:txBody>
      </p:sp>
      <p:sp>
        <p:nvSpPr>
          <p:cNvPr id="32" name="TextBox 31"/>
          <p:cNvSpPr txBox="1"/>
          <p:nvPr/>
        </p:nvSpPr>
        <p:spPr>
          <a:xfrm>
            <a:off x="3015086" y="5667303"/>
            <a:ext cx="1612686" cy="369332"/>
          </a:xfrm>
          <a:prstGeom prst="rect">
            <a:avLst/>
          </a:prstGeom>
          <a:noFill/>
        </p:spPr>
        <p:txBody>
          <a:bodyPr wrap="none" rtlCol="0">
            <a:spAutoFit/>
          </a:bodyPr>
          <a:lstStyle/>
          <a:p>
            <a:r>
              <a:rPr lang="en-US" dirty="0" err="1" smtClean="0"/>
              <a:t>Ein</a:t>
            </a:r>
            <a:r>
              <a:rPr lang="en-US" dirty="0" smtClean="0"/>
              <a:t>(stein)</a:t>
            </a:r>
            <a:r>
              <a:rPr lang="en-US" dirty="0" err="1" smtClean="0"/>
              <a:t>meier</a:t>
            </a:r>
            <a:endParaRPr lang="en-US" dirty="0"/>
          </a:p>
        </p:txBody>
      </p:sp>
      <p:sp>
        <p:nvSpPr>
          <p:cNvPr id="33" name="TextBox 32"/>
          <p:cNvSpPr txBox="1"/>
          <p:nvPr/>
        </p:nvSpPr>
        <p:spPr>
          <a:xfrm>
            <a:off x="8505520" y="1500159"/>
            <a:ext cx="4227183" cy="646331"/>
          </a:xfrm>
          <a:prstGeom prst="rect">
            <a:avLst/>
          </a:prstGeom>
          <a:noFill/>
        </p:spPr>
        <p:txBody>
          <a:bodyPr wrap="none" rtlCol="0">
            <a:spAutoFit/>
          </a:bodyPr>
          <a:lstStyle/>
          <a:p>
            <a:r>
              <a:rPr lang="en-US" dirty="0" smtClean="0"/>
              <a:t>Logical </a:t>
            </a:r>
            <a:r>
              <a:rPr lang="en-US" dirty="0" err="1" smtClean="0"/>
              <a:t>implemetiaong</a:t>
            </a:r>
            <a:r>
              <a:rPr lang="en-US" dirty="0" smtClean="0"/>
              <a:t> </a:t>
            </a:r>
            <a:r>
              <a:rPr lang="en-US" dirty="0" err="1" smtClean="0"/>
              <a:t>forigh</a:t>
            </a:r>
            <a:r>
              <a:rPr lang="en-US" dirty="0" smtClean="0"/>
              <a:t> policy</a:t>
            </a:r>
          </a:p>
          <a:p>
            <a:r>
              <a:rPr lang="en-US" dirty="0" err="1" smtClean="0"/>
              <a:t>SueSudan</a:t>
            </a:r>
            <a:r>
              <a:rPr lang="en-US" dirty="0" smtClean="0"/>
              <a:t> (not </a:t>
            </a:r>
            <a:r>
              <a:rPr lang="en-US" dirty="0" err="1" smtClean="0"/>
              <a:t>russain</a:t>
            </a:r>
            <a:r>
              <a:rPr lang="en-US" dirty="0" smtClean="0"/>
              <a:t>) military </a:t>
            </a:r>
            <a:r>
              <a:rPr lang="en-US" dirty="0" err="1" smtClean="0"/>
              <a:t>invesments</a:t>
            </a:r>
            <a:endParaRPr lang="en-US" dirty="0"/>
          </a:p>
        </p:txBody>
      </p:sp>
    </p:spTree>
    <p:extLst>
      <p:ext uri="{BB962C8B-B14F-4D97-AF65-F5344CB8AC3E}">
        <p14:creationId xmlns:p14="http://schemas.microsoft.com/office/powerpoint/2010/main" val="4006773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050968" y="16799"/>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1044810"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60914" y="529038"/>
            <a:ext cx="947824" cy="584775"/>
          </a:xfrm>
          <a:prstGeom prst="rect">
            <a:avLst/>
          </a:prstGeom>
          <a:noFill/>
        </p:spPr>
        <p:txBody>
          <a:bodyPr wrap="none" rtlCol="0">
            <a:spAutoFit/>
          </a:bodyPr>
          <a:lstStyle/>
          <a:p>
            <a:r>
              <a:rPr lang="en-US" sz="1200" b="1" dirty="0" smtClean="0"/>
              <a:t>TERRROISM</a:t>
            </a:r>
          </a:p>
          <a:p>
            <a:r>
              <a:rPr lang="en-US" sz="2000" b="1" dirty="0" smtClean="0"/>
              <a:t>WMD</a:t>
            </a:r>
            <a:endParaRPr lang="en-US" sz="2000" b="1" dirty="0"/>
          </a:p>
        </p:txBody>
      </p:sp>
      <p:cxnSp>
        <p:nvCxnSpPr>
          <p:cNvPr id="9" name="Straight Connector 8"/>
          <p:cNvCxnSpPr/>
          <p:nvPr/>
        </p:nvCxnSpPr>
        <p:spPr>
          <a:xfrm>
            <a:off x="812104" y="526093"/>
            <a:ext cx="11227496"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4769" y="1006091"/>
            <a:ext cx="689997" cy="369332"/>
          </a:xfrm>
          <a:prstGeom prst="rect">
            <a:avLst/>
          </a:prstGeom>
        </p:spPr>
        <p:txBody>
          <a:bodyPr wrap="none">
            <a:spAutoFit/>
          </a:bodyPr>
          <a:lstStyle/>
          <a:p>
            <a:r>
              <a:rPr lang="en-US" b="1" dirty="0"/>
              <a:t>CVPA</a:t>
            </a:r>
          </a:p>
        </p:txBody>
      </p:sp>
      <p:sp>
        <p:nvSpPr>
          <p:cNvPr id="10" name="TextBox 9"/>
          <p:cNvSpPr txBox="1"/>
          <p:nvPr/>
        </p:nvSpPr>
        <p:spPr>
          <a:xfrm>
            <a:off x="9304020" y="1035388"/>
            <a:ext cx="2212913" cy="923330"/>
          </a:xfrm>
          <a:prstGeom prst="rect">
            <a:avLst/>
          </a:prstGeom>
          <a:noFill/>
        </p:spPr>
        <p:txBody>
          <a:bodyPr wrap="none" rtlCol="0">
            <a:spAutoFit/>
          </a:bodyPr>
          <a:lstStyle/>
          <a:p>
            <a:r>
              <a:rPr lang="en-US" dirty="0" err="1" smtClean="0"/>
              <a:t>Gorbahco</a:t>
            </a:r>
            <a:r>
              <a:rPr lang="en-US" dirty="0" smtClean="0"/>
              <a:t>(</a:t>
            </a:r>
            <a:r>
              <a:rPr lang="en-US" dirty="0" err="1" smtClean="0"/>
              <a:t>r</a:t>
            </a:r>
            <a:r>
              <a:rPr lang="en-US" strike="sngStrike" dirty="0" err="1" smtClean="0"/>
              <a:t>odey,king</a:t>
            </a:r>
            <a:r>
              <a:rPr lang="en-US" dirty="0" smtClean="0"/>
              <a:t>)</a:t>
            </a:r>
          </a:p>
          <a:p>
            <a:r>
              <a:rPr lang="en-US" strike="sngStrike" dirty="0" smtClean="0"/>
              <a:t>w/o hurting anyone</a:t>
            </a:r>
          </a:p>
          <a:p>
            <a:r>
              <a:rPr lang="en-US" strike="sngStrike" dirty="0" smtClean="0"/>
              <a:t>Visa </a:t>
            </a:r>
            <a:r>
              <a:rPr lang="en-US" strike="sngStrike" dirty="0" err="1" smtClean="0"/>
              <a:t>oj</a:t>
            </a:r>
            <a:endParaRPr lang="en-US" strike="sngStrike" dirty="0"/>
          </a:p>
        </p:txBody>
      </p:sp>
      <p:pic>
        <p:nvPicPr>
          <p:cNvPr id="34" name="Picture 33"/>
          <p:cNvPicPr>
            <a:picLocks noChangeAspect="1"/>
          </p:cNvPicPr>
          <p:nvPr/>
        </p:nvPicPr>
        <p:blipFill>
          <a:blip r:embed="rId2"/>
          <a:stretch>
            <a:fillRect/>
          </a:stretch>
        </p:blipFill>
        <p:spPr>
          <a:xfrm>
            <a:off x="2972924" y="2525544"/>
            <a:ext cx="1018100" cy="1522908"/>
          </a:xfrm>
          <a:prstGeom prst="rect">
            <a:avLst/>
          </a:prstGeom>
        </p:spPr>
      </p:pic>
      <p:sp>
        <p:nvSpPr>
          <p:cNvPr id="14" name="Rectangle 13"/>
          <p:cNvSpPr/>
          <p:nvPr/>
        </p:nvSpPr>
        <p:spPr>
          <a:xfrm>
            <a:off x="2972924" y="744481"/>
            <a:ext cx="797526" cy="369332"/>
          </a:xfrm>
          <a:prstGeom prst="rect">
            <a:avLst/>
          </a:prstGeom>
        </p:spPr>
        <p:txBody>
          <a:bodyPr wrap="none">
            <a:spAutoFit/>
          </a:bodyPr>
          <a:lstStyle/>
          <a:p>
            <a:r>
              <a:rPr lang="en-US" b="1" dirty="0"/>
              <a:t>BLACK</a:t>
            </a:r>
            <a:endParaRPr lang="en-US" dirty="0"/>
          </a:p>
        </p:txBody>
      </p:sp>
      <p:sp>
        <p:nvSpPr>
          <p:cNvPr id="24" name="TextBox 23"/>
          <p:cNvSpPr txBox="1"/>
          <p:nvPr/>
        </p:nvSpPr>
        <p:spPr>
          <a:xfrm>
            <a:off x="2925155" y="1117636"/>
            <a:ext cx="1354345" cy="369332"/>
          </a:xfrm>
          <a:prstGeom prst="rect">
            <a:avLst/>
          </a:prstGeom>
          <a:noFill/>
        </p:spPr>
        <p:txBody>
          <a:bodyPr wrap="none" rtlCol="0">
            <a:spAutoFit/>
          </a:bodyPr>
          <a:lstStyle/>
          <a:p>
            <a:r>
              <a:rPr lang="en-US" dirty="0" smtClean="0"/>
              <a:t>ATOMBOMB</a:t>
            </a:r>
            <a:endParaRPr lang="en-US" dirty="0"/>
          </a:p>
        </p:txBody>
      </p:sp>
      <p:sp>
        <p:nvSpPr>
          <p:cNvPr id="29" name="TextBox 28"/>
          <p:cNvSpPr txBox="1"/>
          <p:nvPr/>
        </p:nvSpPr>
        <p:spPr>
          <a:xfrm>
            <a:off x="5149881" y="2255064"/>
            <a:ext cx="2989921" cy="1569660"/>
          </a:xfrm>
          <a:prstGeom prst="rect">
            <a:avLst/>
          </a:prstGeom>
          <a:noFill/>
        </p:spPr>
        <p:txBody>
          <a:bodyPr wrap="none" rtlCol="0">
            <a:spAutoFit/>
          </a:bodyPr>
          <a:lstStyle/>
          <a:p>
            <a:r>
              <a:rPr lang="en-US" sz="9600" dirty="0" smtClean="0"/>
              <a:t>$0.00</a:t>
            </a:r>
            <a:endParaRPr lang="en-US" sz="9600" dirty="0"/>
          </a:p>
        </p:txBody>
      </p:sp>
      <p:sp>
        <p:nvSpPr>
          <p:cNvPr id="35" name="TextBox 34"/>
          <p:cNvSpPr txBox="1"/>
          <p:nvPr/>
        </p:nvSpPr>
        <p:spPr>
          <a:xfrm>
            <a:off x="5737860" y="3515780"/>
            <a:ext cx="2369944" cy="800219"/>
          </a:xfrm>
          <a:prstGeom prst="rect">
            <a:avLst/>
          </a:prstGeom>
          <a:noFill/>
        </p:spPr>
        <p:txBody>
          <a:bodyPr wrap="none" rtlCol="0">
            <a:spAutoFit/>
          </a:bodyPr>
          <a:lstStyle/>
          <a:p>
            <a:r>
              <a:rPr lang="en-US" dirty="0" smtClean="0"/>
              <a:t>w/o CERTIFICATION</a:t>
            </a:r>
          </a:p>
          <a:p>
            <a:r>
              <a:rPr lang="en-US" dirty="0"/>
              <a:t>a</a:t>
            </a:r>
            <a:r>
              <a:rPr lang="en-US" dirty="0" smtClean="0"/>
              <a:t>nd </a:t>
            </a:r>
            <a:r>
              <a:rPr lang="en-US" dirty="0" err="1" smtClean="0"/>
              <a:t>nonPoliceInterputs</a:t>
            </a:r>
            <a:endParaRPr lang="en-US" dirty="0" smtClean="0"/>
          </a:p>
          <a:p>
            <a:r>
              <a:rPr lang="en-US" sz="1000" strike="sngStrike" dirty="0" smtClean="0"/>
              <a:t>PMP TARGET PINK PANTS </a:t>
            </a:r>
            <a:endParaRPr lang="en-US" sz="1000" strike="sngStrike" dirty="0"/>
          </a:p>
        </p:txBody>
      </p:sp>
      <p:sp>
        <p:nvSpPr>
          <p:cNvPr id="36" name="TextBox 35"/>
          <p:cNvSpPr txBox="1"/>
          <p:nvPr/>
        </p:nvSpPr>
        <p:spPr>
          <a:xfrm>
            <a:off x="1105724" y="6377940"/>
            <a:ext cx="1884826" cy="369332"/>
          </a:xfrm>
          <a:prstGeom prst="rect">
            <a:avLst/>
          </a:prstGeom>
          <a:noFill/>
        </p:spPr>
        <p:txBody>
          <a:bodyPr wrap="square" rtlCol="0">
            <a:spAutoFit/>
          </a:bodyPr>
          <a:lstStyle/>
          <a:p>
            <a:r>
              <a:rPr lang="en-US" dirty="0" smtClean="0"/>
              <a:t>[x] no</a:t>
            </a:r>
            <a:endParaRPr lang="en-US" dirty="0"/>
          </a:p>
        </p:txBody>
      </p:sp>
      <p:sp>
        <p:nvSpPr>
          <p:cNvPr id="37" name="Rectangle 36"/>
          <p:cNvSpPr/>
          <p:nvPr/>
        </p:nvSpPr>
        <p:spPr>
          <a:xfrm>
            <a:off x="2775837" y="6413134"/>
            <a:ext cx="6096000" cy="461665"/>
          </a:xfrm>
          <a:prstGeom prst="rect">
            <a:avLst/>
          </a:prstGeom>
        </p:spPr>
        <p:txBody>
          <a:bodyPr>
            <a:spAutoFit/>
          </a:bodyPr>
          <a:lstStyle/>
          <a:p>
            <a:r>
              <a:rPr lang="en-US" sz="800" dirty="0"/>
              <a:t>CPVA &lt;s&gt;</a:t>
            </a:r>
            <a:r>
              <a:rPr lang="en-US" sz="800" dirty="0" err="1"/>
              <a:t>ibm.dmiler.blackwhare.drages.metz</a:t>
            </a:r>
            <a:r>
              <a:rPr lang="en-US" sz="800" dirty="0"/>
              <a:t>: O/Arabella&lt;/s&gt;</a:t>
            </a:r>
          </a:p>
          <a:p>
            <a:r>
              <a:rPr lang="en-US" sz="800" dirty="0"/>
              <a:t>		&lt;s&gt;Grocery Store where Matt and Sandra shop&lt;/s&gt;</a:t>
            </a:r>
          </a:p>
          <a:p>
            <a:r>
              <a:rPr lang="en-US" sz="800" dirty="0"/>
              <a:t>	0.0001 &lt;s&gt;soft sexual crime&lt;/s&gt;</a:t>
            </a:r>
          </a:p>
        </p:txBody>
      </p:sp>
    </p:spTree>
    <p:extLst>
      <p:ext uri="{BB962C8B-B14F-4D97-AF65-F5344CB8AC3E}">
        <p14:creationId xmlns:p14="http://schemas.microsoft.com/office/powerpoint/2010/main" val="1036641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a:off x="1050968" y="16799"/>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1044810"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60914" y="529038"/>
            <a:ext cx="947824" cy="584775"/>
          </a:xfrm>
          <a:prstGeom prst="rect">
            <a:avLst/>
          </a:prstGeom>
          <a:noFill/>
        </p:spPr>
        <p:txBody>
          <a:bodyPr wrap="none" rtlCol="0">
            <a:spAutoFit/>
          </a:bodyPr>
          <a:lstStyle/>
          <a:p>
            <a:r>
              <a:rPr lang="en-US" sz="1200" b="1" dirty="0" smtClean="0"/>
              <a:t>TERRROISM</a:t>
            </a:r>
          </a:p>
          <a:p>
            <a:r>
              <a:rPr lang="en-US" sz="2000" b="1" dirty="0" smtClean="0"/>
              <a:t>WMD</a:t>
            </a:r>
            <a:endParaRPr lang="en-US" sz="2000" b="1" dirty="0"/>
          </a:p>
        </p:txBody>
      </p:sp>
      <p:cxnSp>
        <p:nvCxnSpPr>
          <p:cNvPr id="9" name="Straight Connector 8"/>
          <p:cNvCxnSpPr/>
          <p:nvPr/>
        </p:nvCxnSpPr>
        <p:spPr>
          <a:xfrm>
            <a:off x="812104" y="526093"/>
            <a:ext cx="11227496"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4769" y="1006091"/>
            <a:ext cx="689997" cy="369332"/>
          </a:xfrm>
          <a:prstGeom prst="rect">
            <a:avLst/>
          </a:prstGeom>
        </p:spPr>
        <p:txBody>
          <a:bodyPr wrap="none">
            <a:spAutoFit/>
          </a:bodyPr>
          <a:lstStyle/>
          <a:p>
            <a:r>
              <a:rPr lang="en-US" b="1" dirty="0"/>
              <a:t>CVPA</a:t>
            </a:r>
          </a:p>
        </p:txBody>
      </p:sp>
      <p:pic>
        <p:nvPicPr>
          <p:cNvPr id="16" name="Picture 15"/>
          <p:cNvPicPr>
            <a:picLocks noChangeAspect="1"/>
          </p:cNvPicPr>
          <p:nvPr/>
        </p:nvPicPr>
        <p:blipFill>
          <a:blip r:embed="rId2"/>
          <a:stretch>
            <a:fillRect/>
          </a:stretch>
        </p:blipFill>
        <p:spPr>
          <a:xfrm>
            <a:off x="1169922" y="651823"/>
            <a:ext cx="10763250" cy="7991475"/>
          </a:xfrm>
          <a:prstGeom prst="rect">
            <a:avLst/>
          </a:prstGeom>
        </p:spPr>
      </p:pic>
      <p:sp>
        <p:nvSpPr>
          <p:cNvPr id="3" name="TextBox 2"/>
          <p:cNvSpPr txBox="1"/>
          <p:nvPr/>
        </p:nvSpPr>
        <p:spPr>
          <a:xfrm>
            <a:off x="2068830" y="263046"/>
            <a:ext cx="6346609" cy="369332"/>
          </a:xfrm>
          <a:prstGeom prst="rect">
            <a:avLst/>
          </a:prstGeom>
          <a:noFill/>
        </p:spPr>
        <p:txBody>
          <a:bodyPr wrap="none" rtlCol="0">
            <a:spAutoFit/>
          </a:bodyPr>
          <a:lstStyle/>
          <a:p>
            <a:r>
              <a:rPr lang="en-US" dirty="0" smtClean="0"/>
              <a:t>Highest Paid Job $0.00 – Opportunity Cost - </a:t>
            </a:r>
            <a:r>
              <a:rPr lang="en-US" dirty="0" err="1" smtClean="0"/>
              <a:t>Wirtschaftsinformatik</a:t>
            </a:r>
            <a:endParaRPr lang="en-US" dirty="0"/>
          </a:p>
        </p:txBody>
      </p:sp>
    </p:spTree>
    <p:extLst>
      <p:ext uri="{BB962C8B-B14F-4D97-AF65-F5344CB8AC3E}">
        <p14:creationId xmlns:p14="http://schemas.microsoft.com/office/powerpoint/2010/main" val="1300991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799" y="102360"/>
            <a:ext cx="1285875" cy="3571875"/>
          </a:xfrm>
          <a:prstGeom prst="rect">
            <a:avLst/>
          </a:prstGeom>
        </p:spPr>
      </p:pic>
      <p:cxnSp>
        <p:nvCxnSpPr>
          <p:cNvPr id="6" name="Straight Connector 5"/>
          <p:cNvCxnSpPr/>
          <p:nvPr/>
        </p:nvCxnSpPr>
        <p:spPr>
          <a:xfrm>
            <a:off x="951978" y="0"/>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964504"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145140" y="526093"/>
            <a:ext cx="674224" cy="369332"/>
          </a:xfrm>
          <a:prstGeom prst="rect">
            <a:avLst/>
          </a:prstGeom>
          <a:noFill/>
        </p:spPr>
        <p:txBody>
          <a:bodyPr wrap="none" rtlCol="0">
            <a:spAutoFit/>
          </a:bodyPr>
          <a:lstStyle/>
          <a:p>
            <a:r>
              <a:rPr lang="en-US" dirty="0" smtClean="0"/>
              <a:t>CVPA</a:t>
            </a:r>
            <a:endParaRPr lang="en-US" dirty="0"/>
          </a:p>
        </p:txBody>
      </p:sp>
      <p:sp>
        <p:nvSpPr>
          <p:cNvPr id="9" name="TextBox 8"/>
          <p:cNvSpPr txBox="1"/>
          <p:nvPr/>
        </p:nvSpPr>
        <p:spPr>
          <a:xfrm>
            <a:off x="3798213" y="4183693"/>
            <a:ext cx="8089266" cy="2585323"/>
          </a:xfrm>
          <a:prstGeom prst="rect">
            <a:avLst/>
          </a:prstGeom>
          <a:noFill/>
        </p:spPr>
        <p:txBody>
          <a:bodyPr wrap="none" rtlCol="0">
            <a:spAutoFit/>
          </a:bodyPr>
          <a:lstStyle/>
          <a:p>
            <a:r>
              <a:rPr lang="en-US" dirty="0" smtClean="0"/>
              <a:t>1987 TANNER   </a:t>
            </a:r>
            <a:r>
              <a:rPr lang="en-US" strike="sngStrike" dirty="0" err="1" smtClean="0"/>
              <a:t>bannerbat</a:t>
            </a:r>
            <a:r>
              <a:rPr lang="en-US" strike="sngStrike" dirty="0" smtClean="0"/>
              <a:t> designated hitter</a:t>
            </a:r>
          </a:p>
          <a:p>
            <a:r>
              <a:rPr lang="en-US" dirty="0"/>
              <a:t>	</a:t>
            </a:r>
            <a:r>
              <a:rPr lang="en-US" dirty="0" smtClean="0"/>
              <a:t>CARLOS    CIA </a:t>
            </a:r>
            <a:r>
              <a:rPr lang="en-US" dirty="0" err="1" smtClean="0"/>
              <a:t>Bown</a:t>
            </a:r>
            <a:r>
              <a:rPr lang="en-US" dirty="0" smtClean="0"/>
              <a:t> </a:t>
            </a:r>
            <a:r>
              <a:rPr lang="en-US" strike="sngStrike" dirty="0" smtClean="0"/>
              <a:t>Coat(coach), </a:t>
            </a:r>
            <a:r>
              <a:rPr lang="en-US" strike="sngStrike" dirty="0" err="1" smtClean="0"/>
              <a:t>redhair</a:t>
            </a:r>
            <a:r>
              <a:rPr lang="en-US" strike="sngStrike" dirty="0" smtClean="0"/>
              <a:t>(</a:t>
            </a:r>
            <a:r>
              <a:rPr lang="en-US" strike="sngStrike" dirty="0" err="1" smtClean="0"/>
              <a:t>assiatnt</a:t>
            </a:r>
            <a:r>
              <a:rPr lang="en-US" strike="sngStrike" dirty="0" smtClean="0"/>
              <a:t>), Phillies Mother Rooster</a:t>
            </a:r>
          </a:p>
          <a:p>
            <a:r>
              <a:rPr lang="en-US" dirty="0" smtClean="0"/>
              <a:t>000.tw.pns.</a:t>
            </a:r>
            <a:r>
              <a:rPr lang="en-US" strike="sngStrike" dirty="0" smtClean="0"/>
              <a:t>person.?.?.backup(women: face)</a:t>
            </a:r>
          </a:p>
          <a:p>
            <a:endParaRPr lang="en-US" dirty="0"/>
          </a:p>
          <a:p>
            <a:r>
              <a:rPr lang="en-US" dirty="0" smtClean="0"/>
              <a:t>TANNER </a:t>
            </a:r>
            <a:r>
              <a:rPr lang="en-US" strike="sngStrike" dirty="0" smtClean="0"/>
              <a:t>IBM ESPISC</a:t>
            </a:r>
          </a:p>
          <a:p>
            <a:r>
              <a:rPr lang="en-US" dirty="0"/>
              <a:t> </a:t>
            </a:r>
            <a:r>
              <a:rPr lang="en-US" dirty="0" err="1" smtClean="0"/>
              <a:t>ibm</a:t>
            </a:r>
            <a:r>
              <a:rPr lang="en-US" dirty="0" smtClean="0"/>
              <a:t> </a:t>
            </a:r>
            <a:r>
              <a:rPr lang="en-US" dirty="0" err="1" smtClean="0"/>
              <a:t>ebcdic</a:t>
            </a:r>
            <a:r>
              <a:rPr lang="en-US" dirty="0" smtClean="0"/>
              <a:t> police; </a:t>
            </a:r>
            <a:r>
              <a:rPr lang="en-US" strike="sngStrike" dirty="0" smtClean="0"/>
              <a:t>That man treated me like a military horse in sports</a:t>
            </a:r>
          </a:p>
          <a:p>
            <a:r>
              <a:rPr lang="en-US" dirty="0" smtClean="0"/>
              <a:t>FOMARTION OF DOCUMENTS for boyfriend, </a:t>
            </a:r>
            <a:r>
              <a:rPr lang="en-US" dirty="0" err="1" smtClean="0"/>
              <a:t>fiancie,husband</a:t>
            </a:r>
            <a:r>
              <a:rPr lang="en-US" dirty="0" smtClean="0"/>
              <a:t>, </a:t>
            </a:r>
            <a:r>
              <a:rPr lang="en-US" strike="sngStrike" dirty="0" smtClean="0"/>
              <a:t>enemy </a:t>
            </a:r>
            <a:r>
              <a:rPr lang="en-US" dirty="0" smtClean="0"/>
              <a:t>husband</a:t>
            </a:r>
          </a:p>
          <a:p>
            <a:endParaRPr lang="en-US" dirty="0"/>
          </a:p>
          <a:p>
            <a:r>
              <a:rPr lang="en-US" dirty="0" smtClean="0"/>
              <a:t>FOSTER CITY POLCIE (tanner) MOTORCYCLE</a:t>
            </a:r>
            <a:endParaRPr lang="en-US"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2571" y="263046"/>
            <a:ext cx="2888686" cy="3645075"/>
          </a:xfrm>
          <a:prstGeom prst="rect">
            <a:avLst/>
          </a:prstGeom>
        </p:spPr>
      </p:pic>
      <p:pic>
        <p:nvPicPr>
          <p:cNvPr id="3" name="Picture 2"/>
          <p:cNvPicPr>
            <a:picLocks noChangeAspect="1"/>
          </p:cNvPicPr>
          <p:nvPr/>
        </p:nvPicPr>
        <p:blipFill>
          <a:blip r:embed="rId4"/>
          <a:stretch>
            <a:fillRect/>
          </a:stretch>
        </p:blipFill>
        <p:spPr>
          <a:xfrm>
            <a:off x="3798213" y="263046"/>
            <a:ext cx="3231045" cy="3538276"/>
          </a:xfrm>
          <a:prstGeom prst="rect">
            <a:avLst/>
          </a:prstGeom>
        </p:spPr>
      </p:pic>
    </p:spTree>
    <p:extLst>
      <p:ext uri="{BB962C8B-B14F-4D97-AF65-F5344CB8AC3E}">
        <p14:creationId xmlns:p14="http://schemas.microsoft.com/office/powerpoint/2010/main" val="2096738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799" y="102360"/>
            <a:ext cx="1285875" cy="3571875"/>
          </a:xfrm>
          <a:prstGeom prst="rect">
            <a:avLst/>
          </a:prstGeom>
        </p:spPr>
      </p:pic>
      <p:cxnSp>
        <p:nvCxnSpPr>
          <p:cNvPr id="6" name="Straight Connector 5"/>
          <p:cNvCxnSpPr/>
          <p:nvPr/>
        </p:nvCxnSpPr>
        <p:spPr>
          <a:xfrm>
            <a:off x="951978" y="0"/>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964504"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145140" y="526093"/>
            <a:ext cx="674224" cy="369332"/>
          </a:xfrm>
          <a:prstGeom prst="rect">
            <a:avLst/>
          </a:prstGeom>
          <a:noFill/>
        </p:spPr>
        <p:txBody>
          <a:bodyPr wrap="none" rtlCol="0">
            <a:spAutoFit/>
          </a:bodyPr>
          <a:lstStyle/>
          <a:p>
            <a:r>
              <a:rPr lang="en-US" dirty="0" smtClean="0"/>
              <a:t>CVPA</a:t>
            </a:r>
            <a:endParaRPr lang="en-US" dirty="0"/>
          </a:p>
        </p:txBody>
      </p:sp>
      <p:sp>
        <p:nvSpPr>
          <p:cNvPr id="2" name="Rectangle 1"/>
          <p:cNvSpPr/>
          <p:nvPr/>
        </p:nvSpPr>
        <p:spPr>
          <a:xfrm>
            <a:off x="3194139" y="341427"/>
            <a:ext cx="3147978" cy="369332"/>
          </a:xfrm>
          <a:prstGeom prst="rect">
            <a:avLst/>
          </a:prstGeom>
        </p:spPr>
        <p:txBody>
          <a:bodyPr wrap="none">
            <a:spAutoFit/>
          </a:bodyPr>
          <a:lstStyle/>
          <a:p>
            <a:r>
              <a:rPr lang="en-US" dirty="0" smtClean="0"/>
              <a:t>FORMARTION OF DOCUMENTS </a:t>
            </a:r>
            <a:endParaRPr lang="en-US" dirty="0"/>
          </a:p>
        </p:txBody>
      </p:sp>
      <p:pic>
        <p:nvPicPr>
          <p:cNvPr id="10" name="Picture 9"/>
          <p:cNvPicPr>
            <a:picLocks noChangeAspect="1"/>
          </p:cNvPicPr>
          <p:nvPr/>
        </p:nvPicPr>
        <p:blipFill>
          <a:blip r:embed="rId3"/>
          <a:stretch>
            <a:fillRect/>
          </a:stretch>
        </p:blipFill>
        <p:spPr>
          <a:xfrm>
            <a:off x="4779322" y="3429740"/>
            <a:ext cx="1297958" cy="1421377"/>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30822" y="3542146"/>
            <a:ext cx="948265" cy="1196564"/>
          </a:xfrm>
          <a:prstGeom prst="rect">
            <a:avLst/>
          </a:prstGeom>
        </p:spPr>
      </p:pic>
      <p:pic>
        <p:nvPicPr>
          <p:cNvPr id="12" name="Picture 11"/>
          <p:cNvPicPr>
            <a:picLocks noChangeAspect="1"/>
          </p:cNvPicPr>
          <p:nvPr/>
        </p:nvPicPr>
        <p:blipFill>
          <a:blip r:embed="rId5"/>
          <a:stretch>
            <a:fillRect/>
          </a:stretch>
        </p:blipFill>
        <p:spPr>
          <a:xfrm>
            <a:off x="4634237" y="2605824"/>
            <a:ext cx="989556" cy="1068411"/>
          </a:xfrm>
          <a:prstGeom prst="rect">
            <a:avLst/>
          </a:prstGeom>
        </p:spPr>
      </p:pic>
      <p:sp>
        <p:nvSpPr>
          <p:cNvPr id="13" name="TextBox 12"/>
          <p:cNvSpPr txBox="1"/>
          <p:nvPr/>
        </p:nvSpPr>
        <p:spPr>
          <a:xfrm>
            <a:off x="6342117" y="2421158"/>
            <a:ext cx="3277872" cy="369332"/>
          </a:xfrm>
          <a:prstGeom prst="rect">
            <a:avLst/>
          </a:prstGeom>
          <a:noFill/>
        </p:spPr>
        <p:txBody>
          <a:bodyPr wrap="square" rtlCol="0">
            <a:spAutoFit/>
          </a:bodyPr>
          <a:lstStyle/>
          <a:p>
            <a:r>
              <a:rPr lang="en-US" dirty="0" err="1" smtClean="0"/>
              <a:t>nonPoliceTRXLogcla</a:t>
            </a:r>
            <a:endParaRPr lang="en-US" dirty="0"/>
          </a:p>
        </p:txBody>
      </p:sp>
      <p:sp>
        <p:nvSpPr>
          <p:cNvPr id="15" name="TextBox 14"/>
          <p:cNvSpPr txBox="1"/>
          <p:nvPr/>
        </p:nvSpPr>
        <p:spPr>
          <a:xfrm>
            <a:off x="5047989" y="1565753"/>
            <a:ext cx="343364" cy="369332"/>
          </a:xfrm>
          <a:prstGeom prst="rect">
            <a:avLst/>
          </a:prstGeom>
          <a:noFill/>
        </p:spPr>
        <p:txBody>
          <a:bodyPr wrap="none" rtlCol="0">
            <a:spAutoFit/>
          </a:bodyPr>
          <a:lstStyle/>
          <a:p>
            <a:r>
              <a:rPr lang="en-US" dirty="0" smtClean="0"/>
              <a:t>…</a:t>
            </a:r>
            <a:endParaRPr lang="en-US" dirty="0"/>
          </a:p>
        </p:txBody>
      </p:sp>
      <p:sp>
        <p:nvSpPr>
          <p:cNvPr id="16" name="TextBox 15"/>
          <p:cNvSpPr txBox="1"/>
          <p:nvPr/>
        </p:nvSpPr>
        <p:spPr>
          <a:xfrm>
            <a:off x="6979087" y="1215025"/>
            <a:ext cx="3067058" cy="1200329"/>
          </a:xfrm>
          <a:prstGeom prst="rect">
            <a:avLst/>
          </a:prstGeom>
          <a:noFill/>
        </p:spPr>
        <p:txBody>
          <a:bodyPr wrap="none" rtlCol="0">
            <a:spAutoFit/>
          </a:bodyPr>
          <a:lstStyle/>
          <a:p>
            <a:r>
              <a:rPr lang="en-US" strike="sngStrike" dirty="0" smtClean="0"/>
              <a:t>He did function(x){</a:t>
            </a:r>
          </a:p>
          <a:p>
            <a:r>
              <a:rPr lang="en-US" dirty="0" smtClean="0"/>
              <a:t>	</a:t>
            </a:r>
            <a:r>
              <a:rPr lang="en-US" dirty="0" err="1" smtClean="0"/>
              <a:t>nonPiceCourtLoical</a:t>
            </a:r>
            <a:endParaRPr lang="en-US" dirty="0" smtClean="0"/>
          </a:p>
          <a:p>
            <a:r>
              <a:rPr lang="en-US" dirty="0"/>
              <a:t>	</a:t>
            </a:r>
            <a:r>
              <a:rPr lang="en-US" dirty="0" smtClean="0"/>
              <a:t>	</a:t>
            </a:r>
            <a:r>
              <a:rPr lang="en-US" dirty="0" err="1" smtClean="0"/>
              <a:t>nonPolice</a:t>
            </a:r>
            <a:r>
              <a:rPr lang="en-US" dirty="0" smtClean="0"/>
              <a:t>..</a:t>
            </a:r>
            <a:endParaRPr lang="en-US" dirty="0"/>
          </a:p>
          <a:p>
            <a:r>
              <a:rPr lang="en-US" dirty="0"/>
              <a:t>}</a:t>
            </a:r>
          </a:p>
        </p:txBody>
      </p:sp>
    </p:spTree>
    <p:extLst>
      <p:ext uri="{BB962C8B-B14F-4D97-AF65-F5344CB8AC3E}">
        <p14:creationId xmlns:p14="http://schemas.microsoft.com/office/powerpoint/2010/main" val="2419179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474" y="1354091"/>
            <a:ext cx="1285875" cy="3571875"/>
          </a:xfrm>
          <a:prstGeom prst="rect">
            <a:avLst/>
          </a:prstGeom>
        </p:spPr>
      </p:pic>
      <p:cxnSp>
        <p:nvCxnSpPr>
          <p:cNvPr id="6" name="Straight Connector 5"/>
          <p:cNvCxnSpPr/>
          <p:nvPr/>
        </p:nvCxnSpPr>
        <p:spPr>
          <a:xfrm>
            <a:off x="951978" y="0"/>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964504"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145140" y="526093"/>
            <a:ext cx="674224" cy="369332"/>
          </a:xfrm>
          <a:prstGeom prst="rect">
            <a:avLst/>
          </a:prstGeom>
          <a:noFill/>
        </p:spPr>
        <p:txBody>
          <a:bodyPr wrap="none" rtlCol="0">
            <a:spAutoFit/>
          </a:bodyPr>
          <a:lstStyle/>
          <a:p>
            <a:r>
              <a:rPr lang="en-US" dirty="0" smtClean="0"/>
              <a:t>CVPA</a:t>
            </a:r>
            <a:endParaRPr lang="en-US" dirty="0"/>
          </a:p>
        </p:txBody>
      </p:sp>
      <p:sp>
        <p:nvSpPr>
          <p:cNvPr id="2" name="Rectangle 1"/>
          <p:cNvSpPr/>
          <p:nvPr/>
        </p:nvSpPr>
        <p:spPr>
          <a:xfrm>
            <a:off x="3194139" y="341427"/>
            <a:ext cx="3147978" cy="369332"/>
          </a:xfrm>
          <a:prstGeom prst="rect">
            <a:avLst/>
          </a:prstGeom>
        </p:spPr>
        <p:txBody>
          <a:bodyPr wrap="none">
            <a:spAutoFit/>
          </a:bodyPr>
          <a:lstStyle/>
          <a:p>
            <a:r>
              <a:rPr lang="en-US" dirty="0" smtClean="0"/>
              <a:t>FORMARTION OF DOCUMENTS </a:t>
            </a:r>
            <a:endParaRPr lang="en-US" dirty="0"/>
          </a:p>
        </p:txBody>
      </p:sp>
      <p:sp>
        <p:nvSpPr>
          <p:cNvPr id="3" name="Right Arrow 2"/>
          <p:cNvSpPr/>
          <p:nvPr/>
        </p:nvSpPr>
        <p:spPr>
          <a:xfrm>
            <a:off x="3394553" y="1935085"/>
            <a:ext cx="1014609" cy="1021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7233" y="1506491"/>
            <a:ext cx="4695825" cy="3419475"/>
          </a:xfrm>
          <a:prstGeom prst="rect">
            <a:avLst/>
          </a:prstGeom>
        </p:spPr>
      </p:pic>
      <p:cxnSp>
        <p:nvCxnSpPr>
          <p:cNvPr id="9" name="Straight Arrow Connector 8"/>
          <p:cNvCxnSpPr/>
          <p:nvPr/>
        </p:nvCxnSpPr>
        <p:spPr>
          <a:xfrm>
            <a:off x="4947781" y="1506491"/>
            <a:ext cx="939452" cy="171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053975" y="828659"/>
            <a:ext cx="5110694" cy="646331"/>
          </a:xfrm>
          <a:prstGeom prst="rect">
            <a:avLst/>
          </a:prstGeom>
          <a:noFill/>
        </p:spPr>
        <p:txBody>
          <a:bodyPr wrap="none" rtlCol="0">
            <a:spAutoFit/>
          </a:bodyPr>
          <a:lstStyle/>
          <a:p>
            <a:r>
              <a:rPr lang="en-US" dirty="0" smtClean="0"/>
              <a:t>nonPoliceCTX.WWII.1D8723</a:t>
            </a:r>
          </a:p>
          <a:p>
            <a:r>
              <a:rPr lang="en-US" dirty="0" smtClean="0"/>
              <a:t>Phil(</a:t>
            </a:r>
            <a:r>
              <a:rPr lang="en-US" strike="sngStrike" dirty="0" err="1" smtClean="0"/>
              <a:t>Gobal</a:t>
            </a:r>
            <a:r>
              <a:rPr lang="en-US" strike="sngStrike" dirty="0" smtClean="0"/>
              <a:t> not reviewed </a:t>
            </a:r>
            <a:r>
              <a:rPr lang="en-US" dirty="0" smtClean="0"/>
              <a:t>) As American International </a:t>
            </a:r>
            <a:endParaRPr lang="en-US" dirty="0"/>
          </a:p>
        </p:txBody>
      </p:sp>
      <p:sp>
        <p:nvSpPr>
          <p:cNvPr id="20" name="TextBox 19"/>
          <p:cNvSpPr txBox="1"/>
          <p:nvPr/>
        </p:nvSpPr>
        <p:spPr>
          <a:xfrm>
            <a:off x="4053975" y="5386192"/>
            <a:ext cx="6419321" cy="1200329"/>
          </a:xfrm>
          <a:prstGeom prst="rect">
            <a:avLst/>
          </a:prstGeom>
          <a:noFill/>
        </p:spPr>
        <p:txBody>
          <a:bodyPr wrap="none" rtlCol="0">
            <a:spAutoFit/>
          </a:bodyPr>
          <a:lstStyle/>
          <a:p>
            <a:r>
              <a:rPr lang="en-US" dirty="0" err="1" smtClean="0"/>
              <a:t>Dauther</a:t>
            </a:r>
            <a:r>
              <a:rPr lang="en-US" dirty="0" smtClean="0"/>
              <a:t> efforts </a:t>
            </a:r>
            <a:r>
              <a:rPr lang="en-US" dirty="0" err="1" smtClean="0"/>
              <a:t>genarted</a:t>
            </a:r>
            <a:r>
              <a:rPr lang="en-US" dirty="0" smtClean="0"/>
              <a:t> legal, </a:t>
            </a:r>
            <a:r>
              <a:rPr lang="en-US" dirty="0" err="1" smtClean="0"/>
              <a:t>exexitu</a:t>
            </a:r>
            <a:r>
              <a:rPr lang="en-US" dirty="0" smtClean="0"/>
              <a:t>, </a:t>
            </a:r>
            <a:r>
              <a:rPr lang="en-US" dirty="0" err="1" smtClean="0"/>
              <a:t>admisntration</a:t>
            </a:r>
            <a:r>
              <a:rPr lang="en-US" dirty="0" smtClean="0"/>
              <a:t> and judicial</a:t>
            </a:r>
          </a:p>
          <a:p>
            <a:r>
              <a:rPr lang="en-US" dirty="0" err="1" smtClean="0"/>
              <a:t>nonPoliceCTX</a:t>
            </a:r>
            <a:r>
              <a:rPr lang="en-US" dirty="0" smtClean="0"/>
              <a:t> ( </a:t>
            </a:r>
            <a:r>
              <a:rPr lang="en-US" dirty="0" err="1" smtClean="0"/>
              <a:t>unknon</a:t>
            </a:r>
            <a:r>
              <a:rPr lang="en-US" dirty="0" smtClean="0"/>
              <a:t> or </a:t>
            </a:r>
            <a:r>
              <a:rPr lang="en-US" dirty="0" err="1" smtClean="0"/>
              <a:t>unreviewed</a:t>
            </a:r>
            <a:r>
              <a:rPr lang="en-US" dirty="0" smtClean="0"/>
              <a:t>) other </a:t>
            </a:r>
            <a:r>
              <a:rPr lang="en-US" dirty="0" err="1" smtClean="0"/>
              <a:t>coutries</a:t>
            </a:r>
            <a:r>
              <a:rPr lang="en-US" dirty="0" smtClean="0"/>
              <a:t>. </a:t>
            </a:r>
            <a:r>
              <a:rPr lang="en-US" dirty="0" err="1" smtClean="0"/>
              <a:t>Whie</a:t>
            </a:r>
            <a:r>
              <a:rPr lang="en-US" dirty="0" smtClean="0"/>
              <a:t> laying</a:t>
            </a:r>
          </a:p>
          <a:p>
            <a:r>
              <a:rPr lang="en-US" dirty="0" smtClean="0"/>
              <a:t>On bed watching </a:t>
            </a:r>
            <a:r>
              <a:rPr lang="en-US" dirty="0" err="1" smtClean="0"/>
              <a:t>televion</a:t>
            </a:r>
            <a:r>
              <a:rPr lang="en-US" dirty="0" smtClean="0"/>
              <a:t>.</a:t>
            </a:r>
          </a:p>
          <a:p>
            <a:r>
              <a:rPr lang="en-US" strike="sngStrike" dirty="0" smtClean="0"/>
              <a:t>41. Ken(</a:t>
            </a:r>
            <a:r>
              <a:rPr lang="en-US" strike="sngStrike" dirty="0" err="1" smtClean="0"/>
              <a:t>appel</a:t>
            </a:r>
            <a:r>
              <a:rPr lang="en-US" strike="sngStrike" dirty="0" smtClean="0"/>
              <a:t> </a:t>
            </a:r>
            <a:r>
              <a:rPr lang="en-US" strike="sngStrike" dirty="0" err="1" smtClean="0"/>
              <a:t>craid</a:t>
            </a:r>
            <a:r>
              <a:rPr lang="en-US" strike="sngStrike" dirty="0" smtClean="0"/>
              <a:t>) </a:t>
            </a:r>
            <a:r>
              <a:rPr lang="en-US" dirty="0" smtClean="0"/>
              <a:t>(DELTA) </a:t>
            </a:r>
            <a:r>
              <a:rPr lang="en-US" dirty="0" err="1" smtClean="0"/>
              <a:t>phil</a:t>
            </a:r>
            <a:endParaRPr lang="en-US" dirty="0"/>
          </a:p>
        </p:txBody>
      </p:sp>
    </p:spTree>
    <p:extLst>
      <p:ext uri="{BB962C8B-B14F-4D97-AF65-F5344CB8AC3E}">
        <p14:creationId xmlns:p14="http://schemas.microsoft.com/office/powerpoint/2010/main" val="3122854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7429" y="526093"/>
            <a:ext cx="1285875" cy="3571875"/>
          </a:xfrm>
          <a:prstGeom prst="rect">
            <a:avLst/>
          </a:prstGeom>
        </p:spPr>
      </p:pic>
      <p:cxnSp>
        <p:nvCxnSpPr>
          <p:cNvPr id="6" name="Straight Connector 5"/>
          <p:cNvCxnSpPr/>
          <p:nvPr/>
        </p:nvCxnSpPr>
        <p:spPr>
          <a:xfrm>
            <a:off x="951978" y="0"/>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964504"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145140" y="526093"/>
            <a:ext cx="674224" cy="369332"/>
          </a:xfrm>
          <a:prstGeom prst="rect">
            <a:avLst/>
          </a:prstGeom>
          <a:noFill/>
        </p:spPr>
        <p:txBody>
          <a:bodyPr wrap="none" rtlCol="0">
            <a:spAutoFit/>
          </a:bodyPr>
          <a:lstStyle/>
          <a:p>
            <a:r>
              <a:rPr lang="en-US" dirty="0" smtClean="0"/>
              <a:t>CVPA</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915" y="193629"/>
            <a:ext cx="5638104" cy="4466436"/>
          </a:xfrm>
          <a:prstGeom prst="rect">
            <a:avLst/>
          </a:prstGeom>
        </p:spPr>
      </p:pic>
      <p:sp>
        <p:nvSpPr>
          <p:cNvPr id="12" name="TextBox 11"/>
          <p:cNvSpPr txBox="1"/>
          <p:nvPr/>
        </p:nvSpPr>
        <p:spPr>
          <a:xfrm>
            <a:off x="1507429" y="4908291"/>
            <a:ext cx="10321800" cy="2031325"/>
          </a:xfrm>
          <a:prstGeom prst="rect">
            <a:avLst/>
          </a:prstGeom>
          <a:noFill/>
        </p:spPr>
        <p:txBody>
          <a:bodyPr wrap="none" rtlCol="0">
            <a:spAutoFit/>
          </a:bodyPr>
          <a:lstStyle/>
          <a:p>
            <a:r>
              <a:rPr lang="en-US" dirty="0" smtClean="0"/>
              <a:t>1999 </a:t>
            </a:r>
          </a:p>
          <a:p>
            <a:r>
              <a:rPr lang="en-US" dirty="0" smtClean="0"/>
              <a:t>2000 </a:t>
            </a:r>
            <a:r>
              <a:rPr lang="en-US" strike="sngStrike" dirty="0" smtClean="0"/>
              <a:t>Long hair </a:t>
            </a:r>
            <a:r>
              <a:rPr lang="en-US" dirty="0" smtClean="0"/>
              <a:t>(</a:t>
            </a:r>
            <a:r>
              <a:rPr lang="en-US" strike="sngStrike" dirty="0" smtClean="0"/>
              <a:t>black forest </a:t>
            </a:r>
            <a:r>
              <a:rPr lang="en-US" strike="sngStrike" dirty="0" err="1" smtClean="0"/>
              <a:t>andy</a:t>
            </a:r>
            <a:r>
              <a:rPr lang="en-US" strike="sngStrike" dirty="0" smtClean="0"/>
              <a:t>)   </a:t>
            </a:r>
            <a:r>
              <a:rPr lang="en-US" dirty="0" smtClean="0"/>
              <a:t>FREE(PIZZA) </a:t>
            </a:r>
            <a:r>
              <a:rPr lang="en-US" dirty="0" err="1" smtClean="0"/>
              <a:t>ghoceho</a:t>
            </a:r>
            <a:r>
              <a:rPr lang="en-US" dirty="0" smtClean="0"/>
              <a:t>(</a:t>
            </a:r>
            <a:r>
              <a:rPr lang="en-US" strike="sngStrike" dirty="0" smtClean="0"/>
              <a:t>Kodak-</a:t>
            </a:r>
            <a:r>
              <a:rPr lang="en-US" strike="sngStrike" dirty="0" err="1" smtClean="0"/>
              <a:t>timmy</a:t>
            </a:r>
            <a:r>
              <a:rPr lang="en-US" dirty="0" err="1" smtClean="0"/>
              <a:t>,ibm.dmoier.apple.tim.cook</a:t>
            </a:r>
            <a:r>
              <a:rPr lang="en-US" dirty="0" smtClean="0"/>
              <a:t>)</a:t>
            </a:r>
            <a:endParaRPr lang="en-US" strike="sngStrike" dirty="0" smtClean="0"/>
          </a:p>
          <a:p>
            <a:r>
              <a:rPr lang="en-US" dirty="0" smtClean="0"/>
              <a:t>  2000 </a:t>
            </a:r>
            <a:r>
              <a:rPr lang="en-US" strike="sngStrike" dirty="0" smtClean="0"/>
              <a:t>haircut Deutsch</a:t>
            </a:r>
          </a:p>
          <a:p>
            <a:r>
              <a:rPr lang="en-US" dirty="0" smtClean="0"/>
              <a:t>2001 </a:t>
            </a:r>
            <a:r>
              <a:rPr lang="en-US" strike="sngStrike" dirty="0" smtClean="0"/>
              <a:t>Math</a:t>
            </a:r>
          </a:p>
          <a:p>
            <a:r>
              <a:rPr lang="en-US" dirty="0" smtClean="0"/>
              <a:t>2004 </a:t>
            </a:r>
            <a:r>
              <a:rPr lang="en-US" strike="sngStrike" dirty="0" smtClean="0"/>
              <a:t>Math Dr. </a:t>
            </a:r>
            <a:r>
              <a:rPr lang="en-US" strike="sngStrike" dirty="0" err="1" smtClean="0"/>
              <a:t>Roos</a:t>
            </a:r>
            <a:r>
              <a:rPr lang="en-US" strike="sngStrike" dirty="0" smtClean="0"/>
              <a:t>	 (0.1 </a:t>
            </a:r>
            <a:r>
              <a:rPr lang="en-US" strike="sngStrike" dirty="0" err="1" smtClean="0"/>
              <a:t>shamsoutline</a:t>
            </a:r>
            <a:r>
              <a:rPr lang="en-US" strike="sngStrike" dirty="0" smtClean="0"/>
              <a:t>)</a:t>
            </a:r>
            <a:r>
              <a:rPr lang="en-US" dirty="0" smtClean="0"/>
              <a:t>		0.1 </a:t>
            </a:r>
            <a:r>
              <a:rPr lang="en-US" dirty="0" err="1" smtClean="0"/>
              <a:t>vggg</a:t>
            </a:r>
            <a:r>
              <a:rPr lang="en-US" dirty="0" smtClean="0"/>
              <a:t>(</a:t>
            </a:r>
            <a:r>
              <a:rPr lang="en-US" dirty="0" err="1" smtClean="0"/>
              <a:t>civil_code</a:t>
            </a:r>
            <a:r>
              <a:rPr lang="en-US" dirty="0" smtClean="0"/>
              <a:t>) DELANO</a:t>
            </a:r>
          </a:p>
          <a:p>
            <a:r>
              <a:rPr lang="en-US" dirty="0"/>
              <a:t> </a:t>
            </a:r>
            <a:r>
              <a:rPr lang="en-US" dirty="0" smtClean="0"/>
              <a:t>	</a:t>
            </a:r>
            <a:r>
              <a:rPr lang="en-US" strike="sngStrike" dirty="0" err="1" smtClean="0"/>
              <a:t>ibm.damiler.sap</a:t>
            </a:r>
            <a:r>
              <a:rPr lang="en-US" dirty="0" smtClean="0"/>
              <a:t>			0.1 1933 -&gt; </a:t>
            </a:r>
            <a:r>
              <a:rPr lang="en-US" dirty="0" err="1" smtClean="0"/>
              <a:t>nonPiceRoutg.nonPoliceTexas.nonPolciePicture</a:t>
            </a:r>
            <a:endParaRPr lang="en-US" dirty="0" smtClean="0"/>
          </a:p>
          <a:p>
            <a:r>
              <a:rPr lang="en-US" dirty="0"/>
              <a:t>	</a:t>
            </a:r>
            <a:r>
              <a:rPr lang="en-US" dirty="0" smtClean="0"/>
              <a:t>					</a:t>
            </a:r>
            <a:r>
              <a:rPr lang="en-US" dirty="0" err="1" smtClean="0"/>
              <a:t>nonPoliceCourtLogical</a:t>
            </a:r>
            <a:endParaRPr lang="en-US" dirty="0"/>
          </a:p>
        </p:txBody>
      </p:sp>
      <p:sp>
        <p:nvSpPr>
          <p:cNvPr id="15" name="TextBox 14"/>
          <p:cNvSpPr txBox="1"/>
          <p:nvPr/>
        </p:nvSpPr>
        <p:spPr>
          <a:xfrm>
            <a:off x="5974915" y="4660065"/>
            <a:ext cx="4192623" cy="369332"/>
          </a:xfrm>
          <a:prstGeom prst="rect">
            <a:avLst/>
          </a:prstGeom>
          <a:noFill/>
        </p:spPr>
        <p:txBody>
          <a:bodyPr wrap="none" rtlCol="0">
            <a:spAutoFit/>
          </a:bodyPr>
          <a:lstStyle/>
          <a:p>
            <a:r>
              <a:rPr lang="en-US" dirty="0" smtClean="0"/>
              <a:t>1933-1945 FRANKLYN DELANO ROOSEVELT</a:t>
            </a:r>
            <a:endParaRPr lang="en-US" dirty="0"/>
          </a:p>
        </p:txBody>
      </p:sp>
    </p:spTree>
    <p:extLst>
      <p:ext uri="{BB962C8B-B14F-4D97-AF65-F5344CB8AC3E}">
        <p14:creationId xmlns:p14="http://schemas.microsoft.com/office/powerpoint/2010/main" val="4141956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033" y="1340284"/>
            <a:ext cx="1285875" cy="3571875"/>
          </a:xfrm>
          <a:prstGeom prst="rect">
            <a:avLst/>
          </a:prstGeom>
        </p:spPr>
      </p:pic>
      <p:cxnSp>
        <p:nvCxnSpPr>
          <p:cNvPr id="6" name="Straight Connector 5"/>
          <p:cNvCxnSpPr/>
          <p:nvPr/>
        </p:nvCxnSpPr>
        <p:spPr>
          <a:xfrm>
            <a:off x="951978" y="0"/>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964504"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145140" y="526093"/>
            <a:ext cx="674224" cy="369332"/>
          </a:xfrm>
          <a:prstGeom prst="rect">
            <a:avLst/>
          </a:prstGeom>
          <a:noFill/>
        </p:spPr>
        <p:txBody>
          <a:bodyPr wrap="none" rtlCol="0">
            <a:spAutoFit/>
          </a:bodyPr>
          <a:lstStyle/>
          <a:p>
            <a:r>
              <a:rPr lang="en-US" dirty="0" smtClean="0"/>
              <a:t>CVPA</a:t>
            </a:r>
            <a:endParaRPr lang="en-US" dirty="0"/>
          </a:p>
        </p:txBody>
      </p:sp>
      <p:sp>
        <p:nvSpPr>
          <p:cNvPr id="2" name="TextBox 1"/>
          <p:cNvSpPr txBox="1"/>
          <p:nvPr/>
        </p:nvSpPr>
        <p:spPr>
          <a:xfrm>
            <a:off x="1109644" y="18262"/>
            <a:ext cx="2557110" cy="507831"/>
          </a:xfrm>
          <a:prstGeom prst="rect">
            <a:avLst/>
          </a:prstGeom>
          <a:noFill/>
        </p:spPr>
        <p:txBody>
          <a:bodyPr wrap="none" rtlCol="0">
            <a:spAutoFit/>
          </a:bodyPr>
          <a:lstStyle/>
          <a:p>
            <a:r>
              <a:rPr lang="en-US" dirty="0" smtClean="0"/>
              <a:t>THE LIST</a:t>
            </a:r>
          </a:p>
          <a:p>
            <a:r>
              <a:rPr lang="en-US" sz="900" dirty="0" smtClean="0"/>
              <a:t>https://www.loc.gov/rr/print/list/057_chron.html </a:t>
            </a:r>
            <a:endParaRPr lang="en-US" sz="900" dirty="0"/>
          </a:p>
        </p:txBody>
      </p:sp>
      <p:cxnSp>
        <p:nvCxnSpPr>
          <p:cNvPr id="9" name="Straight Connector 8"/>
          <p:cNvCxnSpPr/>
          <p:nvPr/>
        </p:nvCxnSpPr>
        <p:spPr>
          <a:xfrm>
            <a:off x="964504" y="526093"/>
            <a:ext cx="11227496"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4898283" y="18262"/>
            <a:ext cx="7258050" cy="6677025"/>
          </a:xfrm>
          <a:prstGeom prst="rect">
            <a:avLst/>
          </a:prstGeom>
        </p:spPr>
      </p:pic>
    </p:spTree>
    <p:extLst>
      <p:ext uri="{BB962C8B-B14F-4D97-AF65-F5344CB8AC3E}">
        <p14:creationId xmlns:p14="http://schemas.microsoft.com/office/powerpoint/2010/main" val="10754743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033" y="1340284"/>
            <a:ext cx="1285875" cy="3571875"/>
          </a:xfrm>
          <a:prstGeom prst="rect">
            <a:avLst/>
          </a:prstGeom>
        </p:spPr>
      </p:pic>
      <p:cxnSp>
        <p:nvCxnSpPr>
          <p:cNvPr id="6" name="Straight Connector 5"/>
          <p:cNvCxnSpPr/>
          <p:nvPr/>
        </p:nvCxnSpPr>
        <p:spPr>
          <a:xfrm>
            <a:off x="951978" y="0"/>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964504"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145140" y="526093"/>
            <a:ext cx="674224" cy="369332"/>
          </a:xfrm>
          <a:prstGeom prst="rect">
            <a:avLst/>
          </a:prstGeom>
          <a:noFill/>
        </p:spPr>
        <p:txBody>
          <a:bodyPr wrap="none" rtlCol="0">
            <a:spAutoFit/>
          </a:bodyPr>
          <a:lstStyle/>
          <a:p>
            <a:r>
              <a:rPr lang="en-US" dirty="0" smtClean="0"/>
              <a:t>CVPA</a:t>
            </a:r>
            <a:endParaRPr lang="en-US" dirty="0"/>
          </a:p>
        </p:txBody>
      </p:sp>
      <p:cxnSp>
        <p:nvCxnSpPr>
          <p:cNvPr id="9" name="Straight Connector 8"/>
          <p:cNvCxnSpPr/>
          <p:nvPr/>
        </p:nvCxnSpPr>
        <p:spPr>
          <a:xfrm>
            <a:off x="964504" y="526093"/>
            <a:ext cx="11227496" cy="0"/>
          </a:xfrm>
          <a:prstGeom prst="line">
            <a:avLst/>
          </a:prstGeom>
        </p:spPr>
        <p:style>
          <a:lnRef idx="1">
            <a:schemeClr val="accent1"/>
          </a:lnRef>
          <a:fillRef idx="0">
            <a:schemeClr val="accent1"/>
          </a:fillRef>
          <a:effectRef idx="0">
            <a:schemeClr val="accent1"/>
          </a:effectRef>
          <a:fontRef idx="minor">
            <a:schemeClr val="tx1"/>
          </a:fontRef>
        </p:style>
      </p:cxnSp>
      <p:pic>
        <p:nvPicPr>
          <p:cNvPr id="4098" name="Picture 2" descr="[Woodrow Wilson, head-and-shoulders portrait, facing lef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7548" y="644046"/>
            <a:ext cx="4972050" cy="60960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937337" y="187890"/>
            <a:ext cx="1303562" cy="369332"/>
          </a:xfrm>
          <a:prstGeom prst="rect">
            <a:avLst/>
          </a:prstGeom>
          <a:noFill/>
        </p:spPr>
        <p:txBody>
          <a:bodyPr wrap="none" rtlCol="0">
            <a:spAutoFit/>
          </a:bodyPr>
          <a:lstStyle/>
          <a:p>
            <a:r>
              <a:rPr lang="en-US" dirty="0" smtClean="0"/>
              <a:t>WW1 1918-</a:t>
            </a:r>
            <a:endParaRPr lang="en-US" dirty="0"/>
          </a:p>
        </p:txBody>
      </p:sp>
    </p:spTree>
    <p:extLst>
      <p:ext uri="{BB962C8B-B14F-4D97-AF65-F5344CB8AC3E}">
        <p14:creationId xmlns:p14="http://schemas.microsoft.com/office/powerpoint/2010/main" val="4156034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6033" y="1340284"/>
            <a:ext cx="1285875" cy="3571875"/>
          </a:xfrm>
          <a:prstGeom prst="rect">
            <a:avLst/>
          </a:prstGeom>
        </p:spPr>
      </p:pic>
      <p:cxnSp>
        <p:nvCxnSpPr>
          <p:cNvPr id="6" name="Straight Connector 5"/>
          <p:cNvCxnSpPr/>
          <p:nvPr/>
        </p:nvCxnSpPr>
        <p:spPr>
          <a:xfrm>
            <a:off x="951978" y="0"/>
            <a:ext cx="12526"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964504" cy="526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TextBox 7"/>
          <p:cNvSpPr txBox="1"/>
          <p:nvPr/>
        </p:nvSpPr>
        <p:spPr>
          <a:xfrm>
            <a:off x="145140" y="526093"/>
            <a:ext cx="674224" cy="369332"/>
          </a:xfrm>
          <a:prstGeom prst="rect">
            <a:avLst/>
          </a:prstGeom>
          <a:noFill/>
        </p:spPr>
        <p:txBody>
          <a:bodyPr wrap="none" rtlCol="0">
            <a:spAutoFit/>
          </a:bodyPr>
          <a:lstStyle/>
          <a:p>
            <a:r>
              <a:rPr lang="en-US" dirty="0" smtClean="0"/>
              <a:t>CVPA</a:t>
            </a:r>
            <a:endParaRPr lang="en-US" dirty="0"/>
          </a:p>
        </p:txBody>
      </p:sp>
      <p:cxnSp>
        <p:nvCxnSpPr>
          <p:cNvPr id="9" name="Straight Connector 8"/>
          <p:cNvCxnSpPr/>
          <p:nvPr/>
        </p:nvCxnSpPr>
        <p:spPr>
          <a:xfrm>
            <a:off x="964504" y="526093"/>
            <a:ext cx="11227496"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70455" y="1892221"/>
            <a:ext cx="5021545" cy="2824619"/>
          </a:xfrm>
          <a:prstGeom prst="rect">
            <a:avLst/>
          </a:prstGeom>
        </p:spPr>
      </p:pic>
    </p:spTree>
    <p:extLst>
      <p:ext uri="{BB962C8B-B14F-4D97-AF65-F5344CB8AC3E}">
        <p14:creationId xmlns:p14="http://schemas.microsoft.com/office/powerpoint/2010/main" val="33380818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TotalTime>
  <Words>914</Words>
  <Application>Microsoft Office PowerPoint</Application>
  <PresentationFormat>Widescreen</PresentationFormat>
  <Paragraphs>260</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MercurySSm-Book-Pro_Web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Tarrant County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User_Kiosk_LL_Public</dc:creator>
  <cp:lastModifiedBy>User_Kiosk_LL_Public</cp:lastModifiedBy>
  <cp:revision>23</cp:revision>
  <dcterms:created xsi:type="dcterms:W3CDTF">2023-03-21T15:04:15Z</dcterms:created>
  <dcterms:modified xsi:type="dcterms:W3CDTF">2023-03-21T19:57:00Z</dcterms:modified>
</cp:coreProperties>
</file>